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2" r:id="rId7"/>
    <p:sldId id="267" r:id="rId8"/>
    <p:sldId id="264" r:id="rId9"/>
    <p:sldId id="260" r:id="rId10"/>
    <p:sldId id="265" r:id="rId11"/>
    <p:sldId id="268" r:id="rId12"/>
    <p:sldId id="269" r:id="rId13"/>
    <p:sldId id="270"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158A"/>
    <a:srgbClr val="63D6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181D589-0A9C-44ED-90AB-1C03E637B3BB}"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8783A-F5C6-4521-8289-CB3C402F7D0F}" type="slidenum">
              <a:rPr lang="en-US" smtClean="0"/>
              <a:t>‹#›</a:t>
            </a:fld>
            <a:endParaRPr lang="en-US"/>
          </a:p>
        </p:txBody>
      </p:sp>
    </p:spTree>
    <p:extLst>
      <p:ext uri="{BB962C8B-B14F-4D97-AF65-F5344CB8AC3E}">
        <p14:creationId xmlns:p14="http://schemas.microsoft.com/office/powerpoint/2010/main" val="24727437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81D589-0A9C-44ED-90AB-1C03E637B3BB}"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8783A-F5C6-4521-8289-CB3C402F7D0F}" type="slidenum">
              <a:rPr lang="en-US" smtClean="0"/>
              <a:t>‹#›</a:t>
            </a:fld>
            <a:endParaRPr lang="en-US"/>
          </a:p>
        </p:txBody>
      </p:sp>
    </p:spTree>
    <p:extLst>
      <p:ext uri="{BB962C8B-B14F-4D97-AF65-F5344CB8AC3E}">
        <p14:creationId xmlns:p14="http://schemas.microsoft.com/office/powerpoint/2010/main" val="362952839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81D589-0A9C-44ED-90AB-1C03E637B3BB}"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8783A-F5C6-4521-8289-CB3C402F7D0F}" type="slidenum">
              <a:rPr lang="en-US" smtClean="0"/>
              <a:t>‹#›</a:t>
            </a:fld>
            <a:endParaRPr lang="en-US"/>
          </a:p>
        </p:txBody>
      </p:sp>
    </p:spTree>
    <p:extLst>
      <p:ext uri="{BB962C8B-B14F-4D97-AF65-F5344CB8AC3E}">
        <p14:creationId xmlns:p14="http://schemas.microsoft.com/office/powerpoint/2010/main" val="356625510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81D589-0A9C-44ED-90AB-1C03E637B3BB}"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8783A-F5C6-4521-8289-CB3C402F7D0F}" type="slidenum">
              <a:rPr lang="en-US" smtClean="0"/>
              <a:t>‹#›</a:t>
            </a:fld>
            <a:endParaRPr lang="en-US"/>
          </a:p>
        </p:txBody>
      </p:sp>
    </p:spTree>
    <p:extLst>
      <p:ext uri="{BB962C8B-B14F-4D97-AF65-F5344CB8AC3E}">
        <p14:creationId xmlns:p14="http://schemas.microsoft.com/office/powerpoint/2010/main" val="10699145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81D589-0A9C-44ED-90AB-1C03E637B3BB}"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8783A-F5C6-4521-8289-CB3C402F7D0F}" type="slidenum">
              <a:rPr lang="en-US" smtClean="0"/>
              <a:t>‹#›</a:t>
            </a:fld>
            <a:endParaRPr lang="en-US"/>
          </a:p>
        </p:txBody>
      </p:sp>
    </p:spTree>
    <p:extLst>
      <p:ext uri="{BB962C8B-B14F-4D97-AF65-F5344CB8AC3E}">
        <p14:creationId xmlns:p14="http://schemas.microsoft.com/office/powerpoint/2010/main" val="281904381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81D589-0A9C-44ED-90AB-1C03E637B3BB}" type="datetimeFigureOut">
              <a:rPr lang="en-US" smtClean="0"/>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E8783A-F5C6-4521-8289-CB3C402F7D0F}" type="slidenum">
              <a:rPr lang="en-US" smtClean="0"/>
              <a:t>‹#›</a:t>
            </a:fld>
            <a:endParaRPr lang="en-US"/>
          </a:p>
        </p:txBody>
      </p:sp>
    </p:spTree>
    <p:extLst>
      <p:ext uri="{BB962C8B-B14F-4D97-AF65-F5344CB8AC3E}">
        <p14:creationId xmlns:p14="http://schemas.microsoft.com/office/powerpoint/2010/main" val="104781302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81D589-0A9C-44ED-90AB-1C03E637B3BB}" type="datetimeFigureOut">
              <a:rPr lang="en-US" smtClean="0"/>
              <a:t>9/15/2016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E8783A-F5C6-4521-8289-CB3C402F7D0F}" type="slidenum">
              <a:rPr lang="en-US" smtClean="0"/>
              <a:t>‹#›</a:t>
            </a:fld>
            <a:endParaRPr lang="en-US"/>
          </a:p>
        </p:txBody>
      </p:sp>
    </p:spTree>
    <p:extLst>
      <p:ext uri="{BB962C8B-B14F-4D97-AF65-F5344CB8AC3E}">
        <p14:creationId xmlns:p14="http://schemas.microsoft.com/office/powerpoint/2010/main" val="343798108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81D589-0A9C-44ED-90AB-1C03E637B3BB}" type="datetimeFigureOut">
              <a:rPr lang="en-US" smtClean="0"/>
              <a:t>9/15/2016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E8783A-F5C6-4521-8289-CB3C402F7D0F}" type="slidenum">
              <a:rPr lang="en-US" smtClean="0"/>
              <a:t>‹#›</a:t>
            </a:fld>
            <a:endParaRPr lang="en-US"/>
          </a:p>
        </p:txBody>
      </p:sp>
    </p:spTree>
    <p:extLst>
      <p:ext uri="{BB962C8B-B14F-4D97-AF65-F5344CB8AC3E}">
        <p14:creationId xmlns:p14="http://schemas.microsoft.com/office/powerpoint/2010/main" val="383009593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81D589-0A9C-44ED-90AB-1C03E637B3BB}" type="datetimeFigureOut">
              <a:rPr lang="en-US" smtClean="0"/>
              <a:t>9/15/2016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E8783A-F5C6-4521-8289-CB3C402F7D0F}" type="slidenum">
              <a:rPr lang="en-US" smtClean="0"/>
              <a:t>‹#›</a:t>
            </a:fld>
            <a:endParaRPr lang="en-US"/>
          </a:p>
        </p:txBody>
      </p:sp>
    </p:spTree>
    <p:extLst>
      <p:ext uri="{BB962C8B-B14F-4D97-AF65-F5344CB8AC3E}">
        <p14:creationId xmlns:p14="http://schemas.microsoft.com/office/powerpoint/2010/main" val="65737488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81D589-0A9C-44ED-90AB-1C03E637B3BB}" type="datetimeFigureOut">
              <a:rPr lang="en-US" smtClean="0"/>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E8783A-F5C6-4521-8289-CB3C402F7D0F}" type="slidenum">
              <a:rPr lang="en-US" smtClean="0"/>
              <a:t>‹#›</a:t>
            </a:fld>
            <a:endParaRPr lang="en-US"/>
          </a:p>
        </p:txBody>
      </p:sp>
    </p:spTree>
    <p:extLst>
      <p:ext uri="{BB962C8B-B14F-4D97-AF65-F5344CB8AC3E}">
        <p14:creationId xmlns:p14="http://schemas.microsoft.com/office/powerpoint/2010/main" val="307350712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81D589-0A9C-44ED-90AB-1C03E637B3BB}" type="datetimeFigureOut">
              <a:rPr lang="en-US" smtClean="0"/>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E8783A-F5C6-4521-8289-CB3C402F7D0F}" type="slidenum">
              <a:rPr lang="en-US" smtClean="0"/>
              <a:t>‹#›</a:t>
            </a:fld>
            <a:endParaRPr lang="en-US"/>
          </a:p>
        </p:txBody>
      </p:sp>
    </p:spTree>
    <p:extLst>
      <p:ext uri="{BB962C8B-B14F-4D97-AF65-F5344CB8AC3E}">
        <p14:creationId xmlns:p14="http://schemas.microsoft.com/office/powerpoint/2010/main" val="43423874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81D589-0A9C-44ED-90AB-1C03E637B3BB}" type="datetimeFigureOut">
              <a:rPr lang="en-US" smtClean="0"/>
              <a:t>9/15/2016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E8783A-F5C6-4521-8289-CB3C402F7D0F}" type="slidenum">
              <a:rPr lang="en-US" smtClean="0"/>
              <a:t>‹#›</a:t>
            </a:fld>
            <a:endParaRPr lang="en-US"/>
          </a:p>
        </p:txBody>
      </p:sp>
    </p:spTree>
    <p:extLst>
      <p:ext uri="{BB962C8B-B14F-4D97-AF65-F5344CB8AC3E}">
        <p14:creationId xmlns:p14="http://schemas.microsoft.com/office/powerpoint/2010/main" val="2213214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faculty.gordonstate.edu/k_guffey/English%20Project/subject-verb_agreement.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ww.mhhe.com/socscience/english/langan/sentence_skills/exercises/ch09/p4exe.htm" TargetMode="External"/><Relationship Id="rId3" Type="http://schemas.openxmlformats.org/officeDocument/2006/relationships/hyperlink" Target="http://wwwnew.towson.edu/ows/exercises/Subject%20Verb%20Agreement%20-%20Exercise03.aspx" TargetMode="External"/><Relationship Id="rId7" Type="http://schemas.openxmlformats.org/officeDocument/2006/relationships/hyperlink" Target="http://www.wisc-online.com/Objects/ViewObject.aspx?ID=WCN3302" TargetMode="External"/><Relationship Id="rId2" Type="http://schemas.openxmlformats.org/officeDocument/2006/relationships/hyperlink" Target="http://wwwnew.towson.edu/ows/exercises/Subject%20Verb%20Agreement%20-%20Exercise01.aspx" TargetMode="External"/><Relationship Id="rId1" Type="http://schemas.openxmlformats.org/officeDocument/2006/relationships/slideLayout" Target="../slideLayouts/slideLayout2.xml"/><Relationship Id="rId6" Type="http://schemas.openxmlformats.org/officeDocument/2006/relationships/hyperlink" Target="http://grammar.ccc.commnet.edu/grammar/quizzes/svagr3.html" TargetMode="External"/><Relationship Id="rId5" Type="http://schemas.openxmlformats.org/officeDocument/2006/relationships/hyperlink" Target="http://grammar.ccc.commnet.edu/grammar/quizzes/svagr2.htm" TargetMode="External"/><Relationship Id="rId4" Type="http://schemas.openxmlformats.org/officeDocument/2006/relationships/hyperlink" Target="http://grammar.ccc.commnet.edu/grammar/cgi-shl/quiz.pl/sv_agr_quiz.htm" TargetMode="External"/><Relationship Id="rId9" Type="http://schemas.openxmlformats.org/officeDocument/2006/relationships/hyperlink" Target="http://www.cityu.edu.hk/elc/quiz/subverb1.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Subject – Verb Agreement</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3158009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57200"/>
            <a:ext cx="8229600" cy="6172200"/>
          </a:xfrm>
        </p:spPr>
        <p:txBody>
          <a:bodyPr>
            <a:normAutofit fontScale="77500" lnSpcReduction="20000"/>
          </a:bodyPr>
          <a:lstStyle/>
          <a:p>
            <a:pPr marL="0" indent="0">
              <a:buNone/>
            </a:pPr>
            <a:r>
              <a:rPr lang="en-US" dirty="0"/>
              <a:t>Most nouns that look like they’re plural but that don’t have a singular form get a singular verb:</a:t>
            </a:r>
          </a:p>
          <a:p>
            <a:pPr marL="0" indent="0">
              <a:buNone/>
            </a:pPr>
            <a:endParaRPr lang="en-US" dirty="0"/>
          </a:p>
          <a:p>
            <a:pPr marL="0" indent="0">
              <a:buNone/>
            </a:pPr>
            <a:r>
              <a:rPr lang="en-US" dirty="0"/>
              <a:t>Linguistics is my specialty.</a:t>
            </a:r>
          </a:p>
          <a:p>
            <a:pPr marL="0" indent="0">
              <a:buNone/>
            </a:pPr>
            <a:r>
              <a:rPr lang="en-US" dirty="0"/>
              <a:t>Mathematics is a different story.</a:t>
            </a:r>
          </a:p>
          <a:p>
            <a:pPr marL="0" indent="0">
              <a:buNone/>
            </a:pPr>
            <a:r>
              <a:rPr lang="en-US" dirty="0"/>
              <a:t>Measles is a childhood disease.</a:t>
            </a:r>
          </a:p>
          <a:p>
            <a:pPr marL="0" indent="0">
              <a:buNone/>
            </a:pPr>
            <a:endParaRPr lang="en-US" dirty="0"/>
          </a:p>
          <a:p>
            <a:pPr marL="0" indent="0">
              <a:buNone/>
            </a:pPr>
            <a:r>
              <a:rPr lang="en-US" dirty="0"/>
              <a:t>In none of the above instances is can you take off the –s &amp; still have a noun.  Rather, in the first two, you have an adjective, &amp; “</a:t>
            </a:r>
            <a:r>
              <a:rPr lang="en-US" dirty="0" err="1"/>
              <a:t>measle</a:t>
            </a:r>
            <a:r>
              <a:rPr lang="en-US" dirty="0"/>
              <a:t>” isn’t even a word.</a:t>
            </a:r>
          </a:p>
          <a:p>
            <a:pPr marL="0" indent="0">
              <a:buNone/>
            </a:pPr>
            <a:endParaRPr lang="en-US" dirty="0"/>
          </a:p>
          <a:p>
            <a:pPr marL="0" indent="0">
              <a:buNone/>
            </a:pPr>
            <a:r>
              <a:rPr lang="en-US" dirty="0"/>
              <a:t>Other nouns that look plural are considered plural, probably because we perceive them to be made up of two parts:</a:t>
            </a:r>
          </a:p>
          <a:p>
            <a:pPr marL="0" indent="0">
              <a:buNone/>
            </a:pPr>
            <a:endParaRPr lang="en-US" dirty="0"/>
          </a:p>
          <a:p>
            <a:pPr marL="0" indent="0">
              <a:buNone/>
            </a:pPr>
            <a:r>
              <a:rPr lang="en-US" dirty="0"/>
              <a:t>The scissors are on the desk. </a:t>
            </a:r>
          </a:p>
          <a:p>
            <a:pPr marL="0" indent="0">
              <a:buNone/>
            </a:pPr>
            <a:r>
              <a:rPr lang="en-US" dirty="0"/>
              <a:t>The pants are in </a:t>
            </a:r>
            <a:r>
              <a:rPr lang="en-US"/>
              <a:t>the closet.</a:t>
            </a:r>
            <a:endParaRPr lang="en-US" dirty="0"/>
          </a:p>
        </p:txBody>
      </p:sp>
    </p:spTree>
    <p:extLst>
      <p:ext uri="{BB962C8B-B14F-4D97-AF65-F5344CB8AC3E}">
        <p14:creationId xmlns:p14="http://schemas.microsoft.com/office/powerpoint/2010/main" val="295821074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2667000"/>
            <a:ext cx="1428750" cy="1071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5400"/>
            <a:ext cx="8229600" cy="639762"/>
          </a:xfrm>
        </p:spPr>
        <p:txBody>
          <a:bodyPr>
            <a:normAutofit fontScale="90000"/>
          </a:bodyPr>
          <a:lstStyle/>
          <a:p>
            <a:endParaRPr lang="en-US" dirty="0"/>
          </a:p>
        </p:txBody>
      </p:sp>
      <p:sp>
        <p:nvSpPr>
          <p:cNvPr id="3" name="Content Placeholder 2"/>
          <p:cNvSpPr>
            <a:spLocks noGrp="1"/>
          </p:cNvSpPr>
          <p:nvPr>
            <p:ph idx="1"/>
          </p:nvPr>
        </p:nvSpPr>
        <p:spPr>
          <a:xfrm>
            <a:off x="152401" y="180470"/>
            <a:ext cx="8763000" cy="6477000"/>
          </a:xfrm>
        </p:spPr>
        <p:txBody>
          <a:bodyPr>
            <a:normAutofit fontScale="55000" lnSpcReduction="20000"/>
          </a:bodyPr>
          <a:lstStyle/>
          <a:p>
            <a:pPr marL="0" indent="0">
              <a:buNone/>
            </a:pPr>
            <a:r>
              <a:rPr lang="en-US" dirty="0"/>
              <a:t>Numbers are a bit odd sometimes.  Actually, you need to consider the word “number” itself:</a:t>
            </a:r>
          </a:p>
          <a:p>
            <a:pPr marL="0" indent="0">
              <a:buNone/>
            </a:pPr>
            <a:endParaRPr lang="en-US" dirty="0"/>
          </a:p>
          <a:p>
            <a:pPr marL="0" indent="0" algn="ctr">
              <a:buNone/>
            </a:pPr>
            <a:r>
              <a:rPr lang="en-US" dirty="0"/>
              <a:t>The number of accidents </a:t>
            </a:r>
            <a:r>
              <a:rPr lang="en-US" dirty="0">
                <a:solidFill>
                  <a:srgbClr val="FF0000"/>
                </a:solidFill>
              </a:rPr>
              <a:t>is</a:t>
            </a:r>
            <a:r>
              <a:rPr lang="en-US" dirty="0"/>
              <a:t> too high.</a:t>
            </a:r>
          </a:p>
          <a:p>
            <a:pPr marL="0" indent="0" algn="ctr">
              <a:buNone/>
            </a:pPr>
            <a:r>
              <a:rPr lang="en-US" dirty="0"/>
              <a:t>A number of accidents </a:t>
            </a:r>
            <a:r>
              <a:rPr lang="en-US" dirty="0">
                <a:solidFill>
                  <a:srgbClr val="FF0000"/>
                </a:solidFill>
              </a:rPr>
              <a:t>have</a:t>
            </a:r>
            <a:r>
              <a:rPr lang="en-US" dirty="0"/>
              <a:t> occurred here.</a:t>
            </a:r>
          </a:p>
          <a:p>
            <a:pPr marL="0" indent="0" algn="ctr">
              <a:buNone/>
            </a:pPr>
            <a:endParaRPr lang="en-US" dirty="0"/>
          </a:p>
          <a:p>
            <a:pPr marL="0" indent="0">
              <a:buNone/>
            </a:pPr>
            <a:r>
              <a:rPr lang="en-US" dirty="0"/>
              <a:t>When “the” precedes “number,” you need a singular verb.</a:t>
            </a:r>
          </a:p>
          <a:p>
            <a:pPr marL="0" indent="0">
              <a:buNone/>
            </a:pPr>
            <a:r>
              <a:rPr lang="en-US" dirty="0"/>
              <a:t>When “a” precedes “number,” you need a plural verb.</a:t>
            </a:r>
          </a:p>
          <a:p>
            <a:pPr marL="0" indent="0">
              <a:buNone/>
            </a:pPr>
            <a:endParaRPr lang="en-US" dirty="0"/>
          </a:p>
          <a:p>
            <a:pPr marL="0" indent="0">
              <a:buNone/>
            </a:pPr>
            <a:r>
              <a:rPr lang="en-US" dirty="0"/>
              <a:t>Fractions can be singular or plural, &amp; in this case, an object of a preposition tells us which:</a:t>
            </a:r>
          </a:p>
          <a:p>
            <a:pPr marL="0" indent="0">
              <a:buNone/>
            </a:pPr>
            <a:endParaRPr lang="en-US" dirty="0"/>
          </a:p>
          <a:p>
            <a:pPr marL="0" indent="0" algn="ctr">
              <a:buNone/>
            </a:pPr>
            <a:r>
              <a:rPr lang="en-US" dirty="0"/>
              <a:t>Two-thirds of the students </a:t>
            </a:r>
            <a:r>
              <a:rPr lang="en-US" dirty="0">
                <a:solidFill>
                  <a:srgbClr val="FF0000"/>
                </a:solidFill>
              </a:rPr>
              <a:t>are</a:t>
            </a:r>
            <a:r>
              <a:rPr lang="en-US" dirty="0"/>
              <a:t> here.</a:t>
            </a:r>
          </a:p>
          <a:p>
            <a:pPr marL="0" indent="0" algn="ctr">
              <a:buNone/>
            </a:pPr>
            <a:r>
              <a:rPr lang="en-US" dirty="0"/>
              <a:t>Two-thirds of the pie </a:t>
            </a:r>
            <a:r>
              <a:rPr lang="en-US" dirty="0">
                <a:solidFill>
                  <a:srgbClr val="FF0000"/>
                </a:solidFill>
              </a:rPr>
              <a:t>is</a:t>
            </a:r>
            <a:r>
              <a:rPr lang="en-US" dirty="0"/>
              <a:t> too much for one person.</a:t>
            </a:r>
          </a:p>
          <a:p>
            <a:pPr marL="0" indent="0">
              <a:buNone/>
            </a:pPr>
            <a:endParaRPr lang="en-US" dirty="0"/>
          </a:p>
          <a:p>
            <a:pPr marL="0" indent="0">
              <a:buNone/>
            </a:pPr>
            <a:r>
              <a:rPr lang="en-US" dirty="0"/>
              <a:t>In the first example, “students” tells us we’re talking about individuals.  In the second, “pie” tells us we’re talking about a whole.  In short, if the fraction is followed by a preposition + PLURAL object, it’s considered plural; if it’s followed by a preposition + SINGULAR object, it’s considered singular.</a:t>
            </a:r>
          </a:p>
          <a:p>
            <a:pPr marL="0" indent="0">
              <a:buNone/>
            </a:pPr>
            <a:endParaRPr lang="en-US" dirty="0"/>
          </a:p>
          <a:p>
            <a:pPr marL="0" indent="0">
              <a:buNone/>
            </a:pPr>
            <a:r>
              <a:rPr lang="en-US" dirty="0"/>
              <a:t>The same is true with the word “majority” and “a lot” (which is NEVER a single word):</a:t>
            </a:r>
          </a:p>
          <a:p>
            <a:pPr marL="0" indent="0">
              <a:buNone/>
            </a:pPr>
            <a:endParaRPr lang="en-US" dirty="0"/>
          </a:p>
          <a:p>
            <a:pPr marL="0" indent="0" algn="ctr">
              <a:buNone/>
            </a:pPr>
            <a:r>
              <a:rPr lang="en-US" dirty="0"/>
              <a:t>A majority of the students </a:t>
            </a:r>
            <a:r>
              <a:rPr lang="en-US" dirty="0">
                <a:solidFill>
                  <a:srgbClr val="FF0000"/>
                </a:solidFill>
              </a:rPr>
              <a:t>want</a:t>
            </a:r>
            <a:r>
              <a:rPr lang="en-US" dirty="0"/>
              <a:t> to leave early.</a:t>
            </a:r>
          </a:p>
          <a:p>
            <a:pPr marL="0" indent="0" algn="ctr">
              <a:buNone/>
            </a:pPr>
            <a:r>
              <a:rPr lang="en-US" dirty="0"/>
              <a:t>A majority of the pie </a:t>
            </a:r>
            <a:r>
              <a:rPr lang="en-US" dirty="0">
                <a:solidFill>
                  <a:srgbClr val="FF0000"/>
                </a:solidFill>
              </a:rPr>
              <a:t>was</a:t>
            </a:r>
            <a:r>
              <a:rPr lang="en-US" dirty="0"/>
              <a:t> eaten.</a:t>
            </a:r>
          </a:p>
          <a:p>
            <a:pPr marL="0" indent="0" algn="ctr">
              <a:buNone/>
            </a:pPr>
            <a:r>
              <a:rPr lang="en-US" dirty="0"/>
              <a:t>A lot of the students </a:t>
            </a:r>
            <a:r>
              <a:rPr lang="en-US" dirty="0">
                <a:solidFill>
                  <a:srgbClr val="FF0000"/>
                </a:solidFill>
              </a:rPr>
              <a:t>want</a:t>
            </a:r>
            <a:r>
              <a:rPr lang="en-US" dirty="0"/>
              <a:t> to leave early.</a:t>
            </a:r>
          </a:p>
          <a:p>
            <a:pPr marL="0" indent="0" algn="ctr">
              <a:buNone/>
            </a:pPr>
            <a:r>
              <a:rPr lang="en-US" dirty="0"/>
              <a:t>A lot of the pie </a:t>
            </a:r>
            <a:r>
              <a:rPr lang="en-US" dirty="0">
                <a:solidFill>
                  <a:srgbClr val="FF0000"/>
                </a:solidFill>
              </a:rPr>
              <a:t>was</a:t>
            </a:r>
            <a:r>
              <a:rPr lang="en-US" dirty="0"/>
              <a:t> eaten.</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 y="2646631"/>
            <a:ext cx="1447799" cy="1091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46824" r="6191"/>
          <a:stretch/>
        </p:blipFill>
        <p:spPr bwMode="auto">
          <a:xfrm rot="999666">
            <a:off x="9171511" y="5396670"/>
            <a:ext cx="1438341" cy="1997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44100"/>
          <a:stretch/>
        </p:blipFill>
        <p:spPr bwMode="auto">
          <a:xfrm rot="1228082">
            <a:off x="10479244" y="5793870"/>
            <a:ext cx="120332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409932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fade">
                                      <p:cBhvr>
                                        <p:cTn id="7" dur="1000"/>
                                        <p:tgtEl>
                                          <p:spTgt spid="3">
                                            <p:txEl>
                                              <p:pRg st="10" end="10"/>
                                            </p:txEl>
                                          </p:spTgt>
                                        </p:tgtEl>
                                      </p:cBhvr>
                                    </p:animEffect>
                                    <p:anim calcmode="lin" valueType="num">
                                      <p:cBhvr>
                                        <p:cTn id="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par>
                          <p:cTn id="13" fill="hold">
                            <p:stCondLst>
                              <p:cond delay="1000"/>
                            </p:stCondLst>
                            <p:childTnLst>
                              <p:par>
                                <p:cTn id="14" presetID="0" presetClass="path" presetSubtype="0" accel="50000" decel="50000" fill="hold" nodeType="afterEffect">
                                  <p:stCondLst>
                                    <p:cond delay="0"/>
                                  </p:stCondLst>
                                  <p:childTnLst>
                                    <p:animMotion origin="layout" path="M -0.075 -0.08889 C -0.07674 -0.09236 -0.07587 -0.09398 -0.08177 -0.0963 C -0.0908 -0.10023 -0.08837 -0.0963 -0.10157 -0.1 C -0.11754 -0.10463 -0.13646 -0.10579 -0.15434 -0.10834 C -0.19792 -0.10741 -0.20469 -0.10672 -0.25122 -0.10741 C -0.26563 -0.11042 -0.28212 -0.11111 -0.29532 -0.11482 C -0.30382 -0.12014 -0.30087 -0.12871 -0.30643 -0.13125 C -0.31129 -0.1338 -0.3283 -0.1338 -0.33282 -0.13403 C -0.3474 -0.13727 -0.36059 -0.14167 -0.37466 -0.14514 C -0.4007 -0.15185 -0.379 -0.14607 -0.40538 -0.15162 C -0.42205 -0.1551 -0.43854 -0.16019 -0.454 -0.16459 C -0.47066 -0.16412 -0.48802 -0.16505 -0.50452 -0.16366 C -0.51059 -0.1632 -0.51198 -0.15903 -0.51771 -0.1581 C -0.53229 -0.15579 -0.54861 -0.15672 -0.56407 -0.15625 C -0.60261 -0.15093 -0.61025 -0.15741 -0.63889 -0.16088 C -0.68455 -0.16621 -0.68455 -0.1632 -0.71597 -0.17107 C -0.73716 -0.17616 -0.75157 -0.18426 -0.77101 -0.19028 C -0.78646 -0.19491 -0.80278 -0.19838 -0.81945 -0.20232 C -0.84011 -0.20695 -0.85643 -0.21482 -0.88125 -0.21597 C -0.89132 -0.21644 -0.90191 -0.21667 -0.91198 -0.2169 C -0.95 -0.21644 -0.98663 -0.21528 -1.02431 -0.21412 C -1.03889 -0.21297 -1.05382 -0.21204 -1.06841 -0.21065 C -1.07413 -0.20996 -1.08594 -0.2088 -1.08594 -0.20857 C -1.11094 -0.20926 -1.12848 -0.21019 -1.15209 -0.21158 C -1.17448 -0.21459 -1.16459 -0.22662 -1.18282 -0.23172 C -1.18663 -0.23635 -1.19219 -0.24074 -1.19601 -0.2456 C -1.19827 -0.24838 -1.19601 -0.25162 -1.19601 -0.25463 " pathEditMode="relative" rAng="0" ptsTypes="ffffffffffffffffffffffffffA">
                                      <p:cBhvr>
                                        <p:cTn id="15" dur="5000" fill="hold"/>
                                        <p:tgtEl>
                                          <p:spTgt spid="1028"/>
                                        </p:tgtEl>
                                        <p:attrNameLst>
                                          <p:attrName>ppt_x</p:attrName>
                                          <p:attrName>ppt_y</p:attrName>
                                        </p:attrNameLst>
                                      </p:cBhvr>
                                      <p:rCtr x="-56163" y="-8287"/>
                                    </p:animMotion>
                                  </p:childTnLst>
                                </p:cTn>
                              </p:par>
                              <p:par>
                                <p:cTn id="16" presetID="0" presetClass="path" presetSubtype="0" accel="50000" decel="50000" fill="hold" nodeType="withEffect">
                                  <p:stCondLst>
                                    <p:cond delay="0"/>
                                  </p:stCondLst>
                                  <p:childTnLst>
                                    <p:animMotion origin="layout" path="M -0.54167 0.02222 C -0.54914 0.0162 -0.54983 0.00949 -0.55608 0.00092 C -0.56164 -0.00695 -0.56928 -0.01088 -0.57518 -0.0176 C -0.58108 -0.02408 -0.59011 -0.0338 -0.5974 -0.03612 C -0.6033 -0.03797 -0.60938 -0.03774 -0.61528 -0.03866 C -0.64132 -0.04954 -0.6698 -0.06505 -0.69289 -0.08889 C -0.70816 -0.10417 -0.71962 -0.13079 -0.73594 -0.1419 C -0.74775 -0.14977 -0.76181 -0.1507 -0.77431 -0.15232 C -0.79219 -0.1551 -0.81007 -0.16019 -0.82813 -0.16297 C -0.84601 -0.17061 -0.86684 -0.17014 -0.88542 -0.17362 C -0.90053 -0.1838 -0.91355 -0.19375 -0.92674 -0.21042 C -0.9415 -0.2294 -0.95243 -0.25047 -0.96997 -0.26343 C -1.00973 -0.29283 -1.10955 -0.28612 -1.14184 -0.28727 C -1.14931 -0.28889 -1.15712 -0.29375 -1.16389 -0.29514 C -1.17587 -0.29746 -1.19896 -0.30047 -1.19896 -0.3 C -1.20417 -0.30625 -1.21042 -0.30857 -1.2132 -0.31899 C -1.21459 -0.32385 -1.2165 -0.33473 -1.2165 -0.3345 C -1.21928 -0.3669 -1.22257 -0.37338 -1.24184 -0.37963 C -1.24775 -0.38473 -1.2533 -0.38704 -1.25938 -0.39028 C -1.26997 -0.38936 -1.29237 -0.38473 -1.304 -0.39028 C -1.31042 -0.39329 -1.30434 -0.40602 -1.31181 -0.40602 " pathEditMode="relative" rAng="0" ptsTypes="ffffffffffffffffffffA">
                                      <p:cBhvr>
                                        <p:cTn id="17" dur="5000" fill="hold"/>
                                        <p:tgtEl>
                                          <p:spTgt spid="1029"/>
                                        </p:tgtEl>
                                        <p:attrNameLst>
                                          <p:attrName>ppt_x</p:attrName>
                                          <p:attrName>ppt_y</p:attrName>
                                        </p:attrNameLst>
                                      </p:cBhvr>
                                      <p:rCtr x="-38507" y="-21412"/>
                                    </p:animMotion>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1" end="11"/>
                                            </p:txEl>
                                          </p:spTgt>
                                        </p:tgtEl>
                                        <p:attrNameLst>
                                          <p:attrName>style.visibility</p:attrName>
                                        </p:attrNameLst>
                                      </p:cBhvr>
                                      <p:to>
                                        <p:strVal val="visible"/>
                                      </p:to>
                                    </p:set>
                                    <p:animEffect transition="in" filter="fade">
                                      <p:cBhvr>
                                        <p:cTn id="22" dur="1000"/>
                                        <p:tgtEl>
                                          <p:spTgt spid="3">
                                            <p:txEl>
                                              <p:pRg st="11" end="11"/>
                                            </p:txEl>
                                          </p:spTgt>
                                        </p:tgtEl>
                                      </p:cBhvr>
                                    </p:animEffect>
                                    <p:anim calcmode="lin" valueType="num">
                                      <p:cBhvr>
                                        <p:cTn id="2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25" presetID="10"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500"/>
                                        <p:tgtEl>
                                          <p:spTgt spid="1026"/>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13" end="13"/>
                                            </p:txEl>
                                          </p:spTgt>
                                        </p:tgtEl>
                                        <p:attrNameLst>
                                          <p:attrName>style.visibility</p:attrName>
                                        </p:attrNameLst>
                                      </p:cBhvr>
                                      <p:to>
                                        <p:strVal val="visible"/>
                                      </p:to>
                                    </p:set>
                                    <p:animEffect transition="in" filter="fade">
                                      <p:cBhvr>
                                        <p:cTn id="32" dur="1000"/>
                                        <p:tgtEl>
                                          <p:spTgt spid="3">
                                            <p:txEl>
                                              <p:pRg st="13" end="13"/>
                                            </p:txEl>
                                          </p:spTgt>
                                        </p:tgtEl>
                                      </p:cBhvr>
                                    </p:animEffect>
                                    <p:anim calcmode="lin" valueType="num">
                                      <p:cBhvr>
                                        <p:cTn id="33"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animEffect transition="in" filter="fade">
                                      <p:cBhvr>
                                        <p:cTn id="37" dur="1000"/>
                                        <p:tgtEl>
                                          <p:spTgt spid="3">
                                            <p:txEl>
                                              <p:pRg st="15" end="15"/>
                                            </p:txEl>
                                          </p:spTgt>
                                        </p:tgtEl>
                                      </p:cBhvr>
                                    </p:animEffect>
                                    <p:anim calcmode="lin" valueType="num">
                                      <p:cBhvr>
                                        <p:cTn id="38"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5" end="15"/>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17" end="17"/>
                                            </p:txEl>
                                          </p:spTgt>
                                        </p:tgtEl>
                                        <p:attrNameLst>
                                          <p:attrName>style.visibility</p:attrName>
                                        </p:attrNameLst>
                                      </p:cBhvr>
                                      <p:to>
                                        <p:strVal val="visible"/>
                                      </p:to>
                                    </p:set>
                                    <p:animEffect transition="in" filter="fade">
                                      <p:cBhvr>
                                        <p:cTn id="42" dur="1000"/>
                                        <p:tgtEl>
                                          <p:spTgt spid="3">
                                            <p:txEl>
                                              <p:pRg st="17" end="17"/>
                                            </p:txEl>
                                          </p:spTgt>
                                        </p:tgtEl>
                                      </p:cBhvr>
                                    </p:animEffect>
                                    <p:anim calcmode="lin" valueType="num">
                                      <p:cBhvr>
                                        <p:cTn id="43"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7" end="1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18" end="18"/>
                                            </p:txEl>
                                          </p:spTgt>
                                        </p:tgtEl>
                                        <p:attrNameLst>
                                          <p:attrName>style.visibility</p:attrName>
                                        </p:attrNameLst>
                                      </p:cBhvr>
                                      <p:to>
                                        <p:strVal val="visible"/>
                                      </p:to>
                                    </p:set>
                                    <p:animEffect transition="in" filter="fade">
                                      <p:cBhvr>
                                        <p:cTn id="47" dur="1000"/>
                                        <p:tgtEl>
                                          <p:spTgt spid="3">
                                            <p:txEl>
                                              <p:pRg st="18" end="18"/>
                                            </p:txEl>
                                          </p:spTgt>
                                        </p:tgtEl>
                                      </p:cBhvr>
                                    </p:animEffect>
                                    <p:anim calcmode="lin" valueType="num">
                                      <p:cBhvr>
                                        <p:cTn id="48" dur="1000" fill="hold"/>
                                        <p:tgtEl>
                                          <p:spTgt spid="3">
                                            <p:txEl>
                                              <p:pRg st="18" end="1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18" end="1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19" end="19"/>
                                            </p:txEl>
                                          </p:spTgt>
                                        </p:tgtEl>
                                        <p:attrNameLst>
                                          <p:attrName>style.visibility</p:attrName>
                                        </p:attrNameLst>
                                      </p:cBhvr>
                                      <p:to>
                                        <p:strVal val="visible"/>
                                      </p:to>
                                    </p:set>
                                    <p:animEffect transition="in" filter="fade">
                                      <p:cBhvr>
                                        <p:cTn id="52" dur="1000"/>
                                        <p:tgtEl>
                                          <p:spTgt spid="3">
                                            <p:txEl>
                                              <p:pRg st="19" end="19"/>
                                            </p:txEl>
                                          </p:spTgt>
                                        </p:tgtEl>
                                      </p:cBhvr>
                                    </p:animEffect>
                                    <p:anim calcmode="lin" valueType="num">
                                      <p:cBhvr>
                                        <p:cTn id="53" dur="1000" fill="hold"/>
                                        <p:tgtEl>
                                          <p:spTgt spid="3">
                                            <p:txEl>
                                              <p:pRg st="19" end="19"/>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19" end="1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
                                            <p:txEl>
                                              <p:pRg st="20" end="20"/>
                                            </p:txEl>
                                          </p:spTgt>
                                        </p:tgtEl>
                                        <p:attrNameLst>
                                          <p:attrName>style.visibility</p:attrName>
                                        </p:attrNameLst>
                                      </p:cBhvr>
                                      <p:to>
                                        <p:strVal val="visible"/>
                                      </p:to>
                                    </p:set>
                                    <p:animEffect transition="in" filter="fade">
                                      <p:cBhvr>
                                        <p:cTn id="57" dur="1000"/>
                                        <p:tgtEl>
                                          <p:spTgt spid="3">
                                            <p:txEl>
                                              <p:pRg st="20" end="20"/>
                                            </p:txEl>
                                          </p:spTgt>
                                        </p:tgtEl>
                                      </p:cBhvr>
                                    </p:animEffect>
                                    <p:anim calcmode="lin" valueType="num">
                                      <p:cBhvr>
                                        <p:cTn id="58" dur="1000" fill="hold"/>
                                        <p:tgtEl>
                                          <p:spTgt spid="3">
                                            <p:txEl>
                                              <p:pRg st="20" end="20"/>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20" end="2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6172200"/>
          </a:xfrm>
        </p:spPr>
        <p:txBody>
          <a:bodyPr>
            <a:normAutofit fontScale="70000" lnSpcReduction="20000"/>
          </a:bodyPr>
          <a:lstStyle/>
          <a:p>
            <a:pPr marL="0" indent="0">
              <a:buNone/>
            </a:pPr>
            <a:r>
              <a:rPr lang="en-US" dirty="0"/>
              <a:t>Think of the word “dollars.”  Will it take a singular or plural verb?</a:t>
            </a:r>
          </a:p>
          <a:p>
            <a:pPr marL="0" indent="0">
              <a:buNone/>
            </a:pPr>
            <a:endParaRPr lang="en-US" dirty="0"/>
          </a:p>
          <a:p>
            <a:pPr marL="0" indent="0" algn="ctr">
              <a:buNone/>
            </a:pPr>
            <a:r>
              <a:rPr lang="en-US" dirty="0"/>
              <a:t>Five dollars </a:t>
            </a:r>
            <a:r>
              <a:rPr lang="en-US" dirty="0">
                <a:solidFill>
                  <a:srgbClr val="FF0000"/>
                </a:solidFill>
              </a:rPr>
              <a:t>are</a:t>
            </a:r>
            <a:r>
              <a:rPr lang="en-US" dirty="0"/>
              <a:t> a lot of money.</a:t>
            </a:r>
          </a:p>
          <a:p>
            <a:pPr marL="0" indent="0" algn="ctr">
              <a:buNone/>
            </a:pPr>
            <a:r>
              <a:rPr lang="en-US" dirty="0"/>
              <a:t>Five dollars </a:t>
            </a:r>
            <a:r>
              <a:rPr lang="en-US" dirty="0">
                <a:solidFill>
                  <a:srgbClr val="FF0000"/>
                </a:solidFill>
              </a:rPr>
              <a:t>is</a:t>
            </a:r>
            <a:r>
              <a:rPr lang="en-US" dirty="0"/>
              <a:t> a lot of money.</a:t>
            </a:r>
          </a:p>
          <a:p>
            <a:pPr marL="0" indent="0">
              <a:buNone/>
            </a:pPr>
            <a:endParaRPr lang="en-US" dirty="0"/>
          </a:p>
          <a:p>
            <a:pPr marL="0" indent="0">
              <a:buNone/>
            </a:pPr>
            <a:r>
              <a:rPr lang="en-US" dirty="0"/>
              <a:t>The second sentence is, of course, the correct one.  The reason is that we see “five dollars” as a unit.  The same is true when we talk about time:</a:t>
            </a:r>
          </a:p>
          <a:p>
            <a:pPr marL="0" indent="0">
              <a:buNone/>
            </a:pPr>
            <a:endParaRPr lang="en-US" dirty="0"/>
          </a:p>
          <a:p>
            <a:pPr marL="0" indent="0" algn="ctr">
              <a:buNone/>
            </a:pPr>
            <a:r>
              <a:rPr lang="en-US" dirty="0"/>
              <a:t>Two years </a:t>
            </a:r>
            <a:r>
              <a:rPr lang="en-US" dirty="0">
                <a:solidFill>
                  <a:srgbClr val="FF0000"/>
                </a:solidFill>
              </a:rPr>
              <a:t>is</a:t>
            </a:r>
            <a:r>
              <a:rPr lang="en-US" dirty="0"/>
              <a:t> a long time to be out of the country.</a:t>
            </a:r>
          </a:p>
          <a:p>
            <a:pPr marL="0" indent="0" algn="ctr">
              <a:buNone/>
            </a:pPr>
            <a:r>
              <a:rPr lang="en-US" dirty="0"/>
              <a:t>Twenty weeks </a:t>
            </a:r>
            <a:r>
              <a:rPr lang="en-US" dirty="0">
                <a:solidFill>
                  <a:srgbClr val="FF0000"/>
                </a:solidFill>
              </a:rPr>
              <a:t>is</a:t>
            </a:r>
            <a:r>
              <a:rPr lang="en-US" dirty="0"/>
              <a:t> too long for a semester.</a:t>
            </a:r>
          </a:p>
          <a:p>
            <a:pPr marL="0" indent="0">
              <a:buNone/>
            </a:pPr>
            <a:endParaRPr lang="en-US" dirty="0"/>
          </a:p>
          <a:p>
            <a:pPr marL="0" indent="0">
              <a:buNone/>
            </a:pPr>
            <a:r>
              <a:rPr lang="en-US" dirty="0"/>
              <a:t>However, if we’re talking about money/time as UNITS, we use the singular:</a:t>
            </a:r>
          </a:p>
          <a:p>
            <a:pPr marL="0" indent="0">
              <a:buNone/>
            </a:pPr>
            <a:endParaRPr lang="en-US" dirty="0"/>
          </a:p>
          <a:p>
            <a:pPr marL="0" indent="0">
              <a:buNone/>
            </a:pPr>
            <a:r>
              <a:rPr lang="en-US" dirty="0"/>
              <a:t>Five dollars </a:t>
            </a:r>
            <a:r>
              <a:rPr lang="en-US" dirty="0">
                <a:solidFill>
                  <a:srgbClr val="FF0000"/>
                </a:solidFill>
              </a:rPr>
              <a:t>were</a:t>
            </a:r>
            <a:r>
              <a:rPr lang="en-US" dirty="0"/>
              <a:t> scattered across the room. (Obviously, we’re talking about five bills here.)</a:t>
            </a:r>
          </a:p>
          <a:p>
            <a:pPr marL="0" indent="0">
              <a:buNone/>
            </a:pPr>
            <a:r>
              <a:rPr lang="en-US" dirty="0"/>
              <a:t>Two years during that decade </a:t>
            </a:r>
            <a:r>
              <a:rPr lang="en-US" dirty="0">
                <a:solidFill>
                  <a:srgbClr val="FF0000"/>
                </a:solidFill>
              </a:rPr>
              <a:t>were</a:t>
            </a:r>
            <a:r>
              <a:rPr lang="en-US" dirty="0"/>
              <a:t> very important: 1927 &amp; 1929.</a:t>
            </a:r>
          </a:p>
        </p:txBody>
      </p:sp>
    </p:spTree>
    <p:extLst>
      <p:ext uri="{BB962C8B-B14F-4D97-AF65-F5344CB8AC3E}">
        <p14:creationId xmlns:p14="http://schemas.microsoft.com/office/powerpoint/2010/main" val="380995120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4800" dirty="0">
                <a:hlinkClick r:id="rId2"/>
              </a:rPr>
              <a:t>Practice</a:t>
            </a:r>
            <a:endParaRPr lang="en-US" sz="4800" dirty="0"/>
          </a:p>
        </p:txBody>
      </p:sp>
    </p:spTree>
    <p:extLst>
      <p:ext uri="{BB962C8B-B14F-4D97-AF65-F5344CB8AC3E}">
        <p14:creationId xmlns:p14="http://schemas.microsoft.com/office/powerpoint/2010/main" val="333485604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Exercises</a:t>
            </a:r>
            <a:br>
              <a:rPr lang="en-US" dirty="0"/>
            </a:br>
            <a:endParaRPr lang="en-US" dirty="0"/>
          </a:p>
        </p:txBody>
      </p:sp>
      <p:sp>
        <p:nvSpPr>
          <p:cNvPr id="3" name="Content Placeholder 2"/>
          <p:cNvSpPr>
            <a:spLocks noGrp="1"/>
          </p:cNvSpPr>
          <p:nvPr>
            <p:ph idx="1"/>
          </p:nvPr>
        </p:nvSpPr>
        <p:spPr>
          <a:xfrm>
            <a:off x="457200" y="609600"/>
            <a:ext cx="8229600" cy="6096000"/>
          </a:xfrm>
        </p:spPr>
        <p:txBody>
          <a:bodyPr>
            <a:normAutofit fontScale="85000" lnSpcReduction="20000"/>
          </a:bodyPr>
          <a:lstStyle/>
          <a:p>
            <a:pPr marL="0">
              <a:lnSpc>
                <a:spcPct val="115000"/>
              </a:lnSpc>
              <a:spcBef>
                <a:spcPts val="0"/>
              </a:spcBef>
              <a:spcAft>
                <a:spcPts val="1000"/>
              </a:spcAft>
            </a:pPr>
            <a:endParaRPr lang="en-US" dirty="0">
              <a:hlinkClick r:id="rId2"/>
            </a:endParaRPr>
          </a:p>
          <a:p>
            <a:pPr marL="0">
              <a:lnSpc>
                <a:spcPct val="115000"/>
              </a:lnSpc>
              <a:spcBef>
                <a:spcPts val="0"/>
              </a:spcBef>
              <a:spcAft>
                <a:spcPts val="1000"/>
              </a:spcAft>
            </a:pPr>
            <a:r>
              <a:rPr lang="en-US" dirty="0">
                <a:hlinkClick r:id="rId2"/>
              </a:rPr>
              <a:t>http://wwwnew.towson.edu/ows/exercises/Subject%20Verb%20Agreement%20-%20Exercise01.aspx</a:t>
            </a:r>
            <a:r>
              <a:rPr lang="en-US" dirty="0"/>
              <a:t> </a:t>
            </a:r>
          </a:p>
          <a:p>
            <a:pPr marL="0" marR="0">
              <a:lnSpc>
                <a:spcPct val="115000"/>
              </a:lnSpc>
              <a:spcBef>
                <a:spcPts val="0"/>
              </a:spcBef>
              <a:spcAft>
                <a:spcPts val="1000"/>
              </a:spcAft>
            </a:pPr>
            <a:r>
              <a:rPr lang="en-US" dirty="0">
                <a:ea typeface="Calibri"/>
                <a:cs typeface="Times New Roman"/>
                <a:hlinkClick r:id="rId3"/>
              </a:rPr>
              <a:t>http://wwwnew.towson.edu/ows/exercises/Subject%20Verb%20Agreement%20-%20Exercise02.aspx</a:t>
            </a:r>
          </a:p>
          <a:p>
            <a:pPr marL="0">
              <a:lnSpc>
                <a:spcPct val="115000"/>
              </a:lnSpc>
              <a:spcBef>
                <a:spcPts val="0"/>
              </a:spcBef>
              <a:spcAft>
                <a:spcPts val="1000"/>
              </a:spcAft>
            </a:pPr>
            <a:r>
              <a:rPr lang="en-US" altLang="en-US" dirty="0">
                <a:hlinkClick r:id="rId4"/>
              </a:rPr>
              <a:t>http://grammar.ccc.commnet.edu/grammar/cgi-shl/quiz.pl/sv_agr_quiz.htm</a:t>
            </a:r>
            <a:endParaRPr lang="en-US" altLang="en-US" dirty="0">
              <a:hlinkClick r:id="rId5"/>
            </a:endParaRPr>
          </a:p>
          <a:p>
            <a:pPr marL="0" marR="0">
              <a:lnSpc>
                <a:spcPct val="115000"/>
              </a:lnSpc>
              <a:spcBef>
                <a:spcPts val="0"/>
              </a:spcBef>
              <a:spcAft>
                <a:spcPts val="1000"/>
              </a:spcAft>
            </a:pPr>
            <a:r>
              <a:rPr lang="en-US" dirty="0">
                <a:ea typeface="Calibri"/>
                <a:cs typeface="Times New Roman"/>
                <a:hlinkClick r:id="rId6"/>
              </a:rPr>
              <a:t>http://grammar.ccc.commnet.edu/grammar/quizzes/svagr3.html</a:t>
            </a:r>
            <a:endParaRPr lang="en-US" dirty="0">
              <a:ea typeface="Calibri"/>
              <a:cs typeface="Times New Roman"/>
            </a:endParaRPr>
          </a:p>
          <a:p>
            <a:pPr marL="0">
              <a:lnSpc>
                <a:spcPct val="115000"/>
              </a:lnSpc>
              <a:spcBef>
                <a:spcPts val="0"/>
              </a:spcBef>
              <a:spcAft>
                <a:spcPts val="1000"/>
              </a:spcAft>
            </a:pPr>
            <a:r>
              <a:rPr lang="en-US" altLang="en-US" dirty="0">
                <a:hlinkClick r:id="rId7"/>
              </a:rPr>
              <a:t>http://www.wisc-online.com/Objects/ViewObject.aspx?ID=WCN3302</a:t>
            </a:r>
            <a:endParaRPr lang="en-US" altLang="en-US" dirty="0"/>
          </a:p>
          <a:p>
            <a:pPr marL="0">
              <a:lnSpc>
                <a:spcPct val="115000"/>
              </a:lnSpc>
              <a:spcBef>
                <a:spcPts val="0"/>
              </a:spcBef>
              <a:spcAft>
                <a:spcPts val="1000"/>
              </a:spcAft>
            </a:pPr>
            <a:r>
              <a:rPr lang="en-US" altLang="en-US" dirty="0">
                <a:hlinkClick r:id="rId8"/>
              </a:rPr>
              <a:t>http://www.mhhe.com/socscience/english/langan/sentence_skills/exercises/ch09/p4exe.htm</a:t>
            </a:r>
            <a:r>
              <a:rPr lang="en-US" altLang="en-US" dirty="0"/>
              <a:t> </a:t>
            </a:r>
          </a:p>
          <a:p>
            <a:pPr marL="0">
              <a:lnSpc>
                <a:spcPct val="115000"/>
              </a:lnSpc>
              <a:spcBef>
                <a:spcPts val="0"/>
              </a:spcBef>
              <a:spcAft>
                <a:spcPts val="1000"/>
              </a:spcAft>
            </a:pPr>
            <a:endParaRPr lang="en-US" altLang="en-US" dirty="0">
              <a:hlinkClick r:id="rId9"/>
            </a:endParaRPr>
          </a:p>
          <a:p>
            <a:pPr marL="0">
              <a:lnSpc>
                <a:spcPct val="115000"/>
              </a:lnSpc>
              <a:spcBef>
                <a:spcPts val="0"/>
              </a:spcBef>
              <a:spcAft>
                <a:spcPts val="1000"/>
              </a:spcAft>
            </a:pPr>
            <a:endParaRPr lang="en-US" altLang="en-US" dirty="0"/>
          </a:p>
          <a:p>
            <a:pPr marL="0" marR="0" indent="0">
              <a:lnSpc>
                <a:spcPct val="115000"/>
              </a:lnSpc>
              <a:spcBef>
                <a:spcPts val="0"/>
              </a:spcBef>
              <a:spcAft>
                <a:spcPts val="1000"/>
              </a:spcAft>
              <a:buNone/>
            </a:pPr>
            <a:endParaRPr lang="en-US" dirty="0">
              <a:ea typeface="Calibri"/>
              <a:cs typeface="Times New Roman"/>
            </a:endParaRPr>
          </a:p>
        </p:txBody>
      </p:sp>
    </p:spTree>
    <p:extLst>
      <p:ext uri="{BB962C8B-B14F-4D97-AF65-F5344CB8AC3E}">
        <p14:creationId xmlns:p14="http://schemas.microsoft.com/office/powerpoint/2010/main" val="86132618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0"/>
            <a:ext cx="8839200" cy="6781800"/>
          </a:xfrm>
        </p:spPr>
        <p:txBody>
          <a:bodyPr>
            <a:normAutofit fontScale="62500" lnSpcReduction="20000"/>
          </a:bodyPr>
          <a:lstStyle/>
          <a:p>
            <a:pPr marL="0" indent="0">
              <a:buNone/>
            </a:pPr>
            <a:r>
              <a:rPr lang="en-US" dirty="0"/>
              <a:t>Subject-verb agreement means using the correct verb form with the subject:</a:t>
            </a:r>
          </a:p>
          <a:p>
            <a:pPr marL="0" indent="0">
              <a:buNone/>
            </a:pPr>
            <a:endParaRPr lang="en-US" dirty="0"/>
          </a:p>
          <a:p>
            <a:pPr marL="0" indent="0">
              <a:buNone/>
            </a:pPr>
            <a:r>
              <a:rPr lang="en-US" dirty="0"/>
              <a:t>Steve laughs (not “laugh”) a lot.</a:t>
            </a:r>
          </a:p>
          <a:p>
            <a:pPr marL="0" indent="0">
              <a:buNone/>
            </a:pPr>
            <a:r>
              <a:rPr lang="en-US" dirty="0"/>
              <a:t>His friends cry (not “cries”) a lot.</a:t>
            </a:r>
          </a:p>
          <a:p>
            <a:pPr marL="0" indent="0">
              <a:buNone/>
            </a:pPr>
            <a:r>
              <a:rPr lang="en-US" dirty="0"/>
              <a:t>My friends are (not “is” or “am”) in Kentucky.</a:t>
            </a:r>
          </a:p>
          <a:p>
            <a:pPr marL="0" indent="0">
              <a:buNone/>
            </a:pPr>
            <a:r>
              <a:rPr lang="en-US" dirty="0"/>
              <a:t>Erin is (not “are” or “am”) a nurse.</a:t>
            </a:r>
          </a:p>
          <a:p>
            <a:pPr marL="0" indent="0">
              <a:buNone/>
            </a:pPr>
            <a:endParaRPr lang="en-US" dirty="0"/>
          </a:p>
          <a:p>
            <a:pPr marL="0" indent="0">
              <a:buNone/>
            </a:pPr>
            <a:r>
              <a:rPr lang="en-US" dirty="0"/>
              <a:t>Agreement is a problem only in the present &amp; present perfect tense, except when using the verb “to be.”  Remember that, except for “to be,” all persons take the same verb form in all tenses but the present &amp; present perfect:</a:t>
            </a:r>
          </a:p>
          <a:p>
            <a:pPr marL="0" indent="0">
              <a:buNone/>
            </a:pPr>
            <a:endParaRPr lang="en-US" dirty="0"/>
          </a:p>
          <a:p>
            <a:pPr marL="0" indent="0">
              <a:buNone/>
            </a:pPr>
            <a:r>
              <a:rPr lang="en-US" dirty="0"/>
              <a:t>I/you/we/you/they </a:t>
            </a:r>
            <a:r>
              <a:rPr lang="en-US" dirty="0">
                <a:solidFill>
                  <a:srgbClr val="FF0000"/>
                </a:solidFill>
              </a:rPr>
              <a:t>talk</a:t>
            </a:r>
            <a:r>
              <a:rPr lang="en-US" dirty="0"/>
              <a:t> BUT he (or she or it) </a:t>
            </a:r>
            <a:r>
              <a:rPr lang="en-US" dirty="0">
                <a:solidFill>
                  <a:srgbClr val="FF0000"/>
                </a:solidFill>
              </a:rPr>
              <a:t>talks</a:t>
            </a:r>
          </a:p>
          <a:p>
            <a:pPr marL="0" indent="0">
              <a:buNone/>
            </a:pPr>
            <a:r>
              <a:rPr lang="en-US" dirty="0">
                <a:solidFill>
                  <a:prstClr val="black"/>
                </a:solidFill>
              </a:rPr>
              <a:t>I/you/we/you/they </a:t>
            </a:r>
            <a:r>
              <a:rPr lang="en-US" dirty="0">
                <a:solidFill>
                  <a:srgbClr val="FF0000"/>
                </a:solidFill>
              </a:rPr>
              <a:t>have talked </a:t>
            </a:r>
            <a:r>
              <a:rPr lang="en-US" dirty="0">
                <a:solidFill>
                  <a:prstClr val="black"/>
                </a:solidFill>
              </a:rPr>
              <a:t>BUT he (or she or it) </a:t>
            </a:r>
            <a:r>
              <a:rPr lang="en-US" dirty="0">
                <a:solidFill>
                  <a:srgbClr val="FF0000"/>
                </a:solidFill>
              </a:rPr>
              <a:t>has talked</a:t>
            </a:r>
          </a:p>
          <a:p>
            <a:pPr marL="0" indent="0">
              <a:buNone/>
            </a:pPr>
            <a:r>
              <a:rPr lang="en-US" dirty="0"/>
              <a:t>I/you/we/you/they </a:t>
            </a:r>
            <a:r>
              <a:rPr lang="en-US" dirty="0">
                <a:solidFill>
                  <a:srgbClr val="FF0000"/>
                </a:solidFill>
              </a:rPr>
              <a:t>talked</a:t>
            </a:r>
            <a:r>
              <a:rPr lang="en-US" dirty="0"/>
              <a:t> AND he (or she or it) </a:t>
            </a:r>
            <a:r>
              <a:rPr lang="en-US" dirty="0">
                <a:solidFill>
                  <a:srgbClr val="FF0000"/>
                </a:solidFill>
              </a:rPr>
              <a:t>talked</a:t>
            </a:r>
          </a:p>
          <a:p>
            <a:pPr marL="0" indent="0">
              <a:buNone/>
            </a:pPr>
            <a:r>
              <a:rPr lang="en-US" dirty="0"/>
              <a:t>I/you/we/you/they </a:t>
            </a:r>
            <a:r>
              <a:rPr lang="en-US" dirty="0">
                <a:solidFill>
                  <a:srgbClr val="FF0000"/>
                </a:solidFill>
              </a:rPr>
              <a:t>will talk </a:t>
            </a:r>
            <a:r>
              <a:rPr lang="en-US" dirty="0"/>
              <a:t>AND he (or she or it) </a:t>
            </a:r>
            <a:r>
              <a:rPr lang="en-US" dirty="0">
                <a:solidFill>
                  <a:srgbClr val="FF0000"/>
                </a:solidFill>
              </a:rPr>
              <a:t>will talk</a:t>
            </a:r>
          </a:p>
          <a:p>
            <a:pPr marL="0" indent="0">
              <a:buNone/>
            </a:pPr>
            <a:endParaRPr lang="en-US" dirty="0"/>
          </a:p>
          <a:p>
            <a:pPr marL="0" indent="0">
              <a:buNone/>
            </a:pPr>
            <a:r>
              <a:rPr lang="en-US" dirty="0"/>
              <a:t>etc. (that is, all other tenses are just like the last 2 above)</a:t>
            </a:r>
          </a:p>
          <a:p>
            <a:pPr marL="0" indent="0">
              <a:buNone/>
            </a:pPr>
            <a:endParaRPr lang="en-US" dirty="0"/>
          </a:p>
          <a:p>
            <a:pPr marL="0" indent="0">
              <a:buNone/>
            </a:pPr>
            <a:r>
              <a:rPr lang="en-US" dirty="0"/>
              <a:t>The verb “to be” changes in the past as well as in the present &amp; present perfect:</a:t>
            </a:r>
          </a:p>
          <a:p>
            <a:pPr marL="0" indent="0">
              <a:buNone/>
            </a:pPr>
            <a:r>
              <a:rPr lang="en-US" dirty="0"/>
              <a:t>	I </a:t>
            </a:r>
            <a:r>
              <a:rPr lang="en-US" dirty="0">
                <a:solidFill>
                  <a:srgbClr val="0070C0"/>
                </a:solidFill>
              </a:rPr>
              <a:t>am</a:t>
            </a:r>
            <a:r>
              <a:rPr lang="en-US" dirty="0"/>
              <a:t>, </a:t>
            </a:r>
            <a:r>
              <a:rPr lang="en-US" dirty="0">
                <a:solidFill>
                  <a:srgbClr val="00B050"/>
                </a:solidFill>
              </a:rPr>
              <a:t>was</a:t>
            </a:r>
            <a:r>
              <a:rPr lang="en-US" dirty="0"/>
              <a:t>, </a:t>
            </a:r>
            <a:r>
              <a:rPr lang="en-US" dirty="0">
                <a:solidFill>
                  <a:srgbClr val="FF158A"/>
                </a:solidFill>
              </a:rPr>
              <a:t>have been</a:t>
            </a:r>
            <a:r>
              <a:rPr lang="en-US" dirty="0"/>
              <a:t>		we </a:t>
            </a:r>
            <a:r>
              <a:rPr lang="en-US" dirty="0">
                <a:solidFill>
                  <a:srgbClr val="0070C0"/>
                </a:solidFill>
              </a:rPr>
              <a:t>are</a:t>
            </a:r>
            <a:r>
              <a:rPr lang="en-US" dirty="0"/>
              <a:t>, </a:t>
            </a:r>
            <a:r>
              <a:rPr lang="en-US" dirty="0">
                <a:solidFill>
                  <a:srgbClr val="00B050"/>
                </a:solidFill>
              </a:rPr>
              <a:t>were</a:t>
            </a:r>
            <a:r>
              <a:rPr lang="en-US" dirty="0"/>
              <a:t>, </a:t>
            </a:r>
            <a:r>
              <a:rPr lang="en-US" dirty="0">
                <a:solidFill>
                  <a:srgbClr val="FF158A"/>
                </a:solidFill>
              </a:rPr>
              <a:t>have been</a:t>
            </a:r>
          </a:p>
          <a:p>
            <a:pPr marL="0" indent="0">
              <a:buNone/>
            </a:pPr>
            <a:r>
              <a:rPr lang="en-US" dirty="0"/>
              <a:t>	you </a:t>
            </a:r>
            <a:r>
              <a:rPr lang="en-US" dirty="0">
                <a:solidFill>
                  <a:srgbClr val="0070C0"/>
                </a:solidFill>
              </a:rPr>
              <a:t>are</a:t>
            </a:r>
            <a:r>
              <a:rPr lang="en-US" dirty="0"/>
              <a:t>, </a:t>
            </a:r>
            <a:r>
              <a:rPr lang="en-US" dirty="0">
                <a:solidFill>
                  <a:srgbClr val="00B050"/>
                </a:solidFill>
              </a:rPr>
              <a:t>were</a:t>
            </a:r>
            <a:r>
              <a:rPr lang="en-US" dirty="0"/>
              <a:t>, </a:t>
            </a:r>
            <a:r>
              <a:rPr lang="en-US" dirty="0">
                <a:solidFill>
                  <a:srgbClr val="FF158A"/>
                </a:solidFill>
              </a:rPr>
              <a:t>have been</a:t>
            </a:r>
            <a:r>
              <a:rPr lang="en-US" dirty="0"/>
              <a:t>		you(all) </a:t>
            </a:r>
            <a:r>
              <a:rPr lang="en-US" dirty="0">
                <a:solidFill>
                  <a:srgbClr val="0070C0"/>
                </a:solidFill>
              </a:rPr>
              <a:t>are</a:t>
            </a:r>
            <a:r>
              <a:rPr lang="en-US" dirty="0"/>
              <a:t>, </a:t>
            </a:r>
            <a:r>
              <a:rPr lang="en-US" dirty="0">
                <a:solidFill>
                  <a:srgbClr val="00B050"/>
                </a:solidFill>
              </a:rPr>
              <a:t>were</a:t>
            </a:r>
            <a:r>
              <a:rPr lang="en-US" dirty="0"/>
              <a:t>, </a:t>
            </a:r>
            <a:r>
              <a:rPr lang="en-US" dirty="0">
                <a:solidFill>
                  <a:srgbClr val="FF158A"/>
                </a:solidFill>
              </a:rPr>
              <a:t>have been</a:t>
            </a:r>
          </a:p>
          <a:p>
            <a:pPr marL="0" indent="0">
              <a:buNone/>
            </a:pPr>
            <a:r>
              <a:rPr lang="en-US" dirty="0"/>
              <a:t>	he/she/it </a:t>
            </a:r>
            <a:r>
              <a:rPr lang="en-US" dirty="0">
                <a:solidFill>
                  <a:srgbClr val="0070C0"/>
                </a:solidFill>
              </a:rPr>
              <a:t>is</a:t>
            </a:r>
            <a:r>
              <a:rPr lang="en-US" dirty="0"/>
              <a:t>, </a:t>
            </a:r>
            <a:r>
              <a:rPr lang="en-US" dirty="0">
                <a:solidFill>
                  <a:srgbClr val="00B050"/>
                </a:solidFill>
              </a:rPr>
              <a:t>was</a:t>
            </a:r>
            <a:r>
              <a:rPr lang="en-US" dirty="0"/>
              <a:t>, </a:t>
            </a:r>
            <a:r>
              <a:rPr lang="en-US" dirty="0">
                <a:solidFill>
                  <a:srgbClr val="FF158A"/>
                </a:solidFill>
              </a:rPr>
              <a:t>has been</a:t>
            </a:r>
            <a:r>
              <a:rPr lang="en-US" dirty="0"/>
              <a:t>	they </a:t>
            </a:r>
            <a:r>
              <a:rPr lang="en-US" dirty="0">
                <a:solidFill>
                  <a:srgbClr val="0070C0"/>
                </a:solidFill>
              </a:rPr>
              <a:t>are</a:t>
            </a:r>
            <a:r>
              <a:rPr lang="en-US" dirty="0"/>
              <a:t>, </a:t>
            </a:r>
            <a:r>
              <a:rPr lang="en-US" dirty="0">
                <a:solidFill>
                  <a:srgbClr val="00B050"/>
                </a:solidFill>
              </a:rPr>
              <a:t>were</a:t>
            </a:r>
            <a:r>
              <a:rPr lang="en-US" dirty="0"/>
              <a:t>, </a:t>
            </a:r>
            <a:r>
              <a:rPr lang="en-US" dirty="0">
                <a:solidFill>
                  <a:srgbClr val="FF158A"/>
                </a:solidFill>
              </a:rPr>
              <a:t>have been</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8750295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 y="152400"/>
            <a:ext cx="8839200" cy="6705600"/>
          </a:xfrm>
        </p:spPr>
        <p:txBody>
          <a:bodyPr>
            <a:normAutofit/>
          </a:bodyPr>
          <a:lstStyle/>
          <a:p>
            <a:pPr marL="0" lvl="0" indent="0">
              <a:buNone/>
            </a:pPr>
            <a:r>
              <a:rPr lang="en-US" sz="1800" dirty="0">
                <a:solidFill>
                  <a:prstClr val="black"/>
                </a:solidFill>
              </a:rPr>
              <a:t>Subject-verb agreement isn’t particularly hard except in long sentences where the subject isn’t close to the verb.  Most of the time, fortunately, we keep our </a:t>
            </a:r>
            <a:r>
              <a:rPr lang="en-US" sz="1800" dirty="0">
                <a:solidFill>
                  <a:srgbClr val="1F497D">
                    <a:lumMod val="60000"/>
                    <a:lumOff val="40000"/>
                  </a:srgbClr>
                </a:solidFill>
              </a:rPr>
              <a:t>verbs</a:t>
            </a:r>
            <a:r>
              <a:rPr lang="en-US" sz="1800" dirty="0">
                <a:solidFill>
                  <a:prstClr val="black"/>
                </a:solidFill>
              </a:rPr>
              <a:t> close to our </a:t>
            </a:r>
            <a:r>
              <a:rPr lang="en-US" sz="1800" dirty="0">
                <a:solidFill>
                  <a:srgbClr val="FF0000"/>
                </a:solidFill>
              </a:rPr>
              <a:t>subjects</a:t>
            </a:r>
            <a:r>
              <a:rPr lang="en-US" sz="1800" dirty="0">
                <a:solidFill>
                  <a:prstClr val="black"/>
                </a:solidFill>
              </a:rPr>
              <a:t>.</a:t>
            </a:r>
          </a:p>
          <a:p>
            <a:pPr marL="0" lvl="0" indent="0">
              <a:buNone/>
            </a:pPr>
            <a:endParaRPr lang="en-US" sz="1800" dirty="0">
              <a:solidFill>
                <a:prstClr val="black"/>
              </a:solidFill>
            </a:endParaRPr>
          </a:p>
          <a:p>
            <a:pPr marL="0" lvl="0" indent="0" algn="ctr">
              <a:buNone/>
            </a:pPr>
            <a:r>
              <a:rPr lang="en-US" sz="1500" dirty="0">
                <a:solidFill>
                  <a:srgbClr val="FF0000"/>
                </a:solidFill>
              </a:rPr>
              <a:t>I</a:t>
            </a:r>
            <a:r>
              <a:rPr lang="en-US" sz="1500" dirty="0">
                <a:solidFill>
                  <a:prstClr val="black"/>
                </a:solidFill>
              </a:rPr>
              <a:t> </a:t>
            </a:r>
            <a:r>
              <a:rPr lang="en-US" sz="1500" dirty="0">
                <a:solidFill>
                  <a:srgbClr val="1F497D">
                    <a:lumMod val="60000"/>
                    <a:lumOff val="40000"/>
                  </a:srgbClr>
                </a:solidFill>
              </a:rPr>
              <a:t>was crying </a:t>
            </a:r>
            <a:r>
              <a:rPr lang="en-US" sz="1500" dirty="0">
                <a:solidFill>
                  <a:prstClr val="black"/>
                </a:solidFill>
              </a:rPr>
              <a:t>because my </a:t>
            </a:r>
            <a:r>
              <a:rPr lang="en-US" sz="1500" dirty="0">
                <a:solidFill>
                  <a:srgbClr val="FF0000"/>
                </a:solidFill>
              </a:rPr>
              <a:t>dog</a:t>
            </a:r>
            <a:r>
              <a:rPr lang="en-US" sz="1500" dirty="0">
                <a:solidFill>
                  <a:prstClr val="black"/>
                </a:solidFill>
              </a:rPr>
              <a:t> </a:t>
            </a:r>
            <a:r>
              <a:rPr lang="en-US" sz="1500" dirty="0">
                <a:solidFill>
                  <a:srgbClr val="1F497D">
                    <a:lumMod val="60000"/>
                    <a:lumOff val="40000"/>
                  </a:srgbClr>
                </a:solidFill>
              </a:rPr>
              <a:t>had run </a:t>
            </a:r>
            <a:r>
              <a:rPr lang="en-US" sz="1500" dirty="0">
                <a:solidFill>
                  <a:prstClr val="black"/>
                </a:solidFill>
              </a:rPr>
              <a:t>away.</a:t>
            </a:r>
          </a:p>
          <a:p>
            <a:pPr marL="0" lvl="0" indent="0" algn="ctr">
              <a:buNone/>
            </a:pPr>
            <a:r>
              <a:rPr lang="en-US" sz="1500" dirty="0">
                <a:solidFill>
                  <a:srgbClr val="FF0000"/>
                </a:solidFill>
              </a:rPr>
              <a:t>Tony</a:t>
            </a:r>
            <a:r>
              <a:rPr lang="en-US" sz="1500" dirty="0">
                <a:solidFill>
                  <a:prstClr val="black"/>
                </a:solidFill>
              </a:rPr>
              <a:t> </a:t>
            </a:r>
            <a:r>
              <a:rPr lang="en-US" sz="1500" dirty="0">
                <a:solidFill>
                  <a:srgbClr val="1F497D">
                    <a:lumMod val="60000"/>
                    <a:lumOff val="40000"/>
                  </a:srgbClr>
                </a:solidFill>
              </a:rPr>
              <a:t>has</a:t>
            </a:r>
            <a:r>
              <a:rPr lang="en-US" sz="1500" dirty="0">
                <a:solidFill>
                  <a:prstClr val="black"/>
                </a:solidFill>
              </a:rPr>
              <a:t> seven classes.</a:t>
            </a:r>
          </a:p>
          <a:p>
            <a:pPr marL="0" lvl="0" indent="0" algn="ctr">
              <a:buNone/>
            </a:pPr>
            <a:r>
              <a:rPr lang="en-US" sz="1500" dirty="0">
                <a:solidFill>
                  <a:prstClr val="black"/>
                </a:solidFill>
              </a:rPr>
              <a:t>Every time </a:t>
            </a:r>
            <a:r>
              <a:rPr lang="en-US" sz="1500" dirty="0">
                <a:solidFill>
                  <a:srgbClr val="FF0000"/>
                </a:solidFill>
              </a:rPr>
              <a:t>we</a:t>
            </a:r>
            <a:r>
              <a:rPr lang="en-US" sz="1500" dirty="0">
                <a:solidFill>
                  <a:prstClr val="black"/>
                </a:solidFill>
              </a:rPr>
              <a:t> </a:t>
            </a:r>
            <a:r>
              <a:rPr lang="en-US" sz="1500" dirty="0">
                <a:solidFill>
                  <a:srgbClr val="1F497D">
                    <a:lumMod val="60000"/>
                    <a:lumOff val="40000"/>
                  </a:srgbClr>
                </a:solidFill>
              </a:rPr>
              <a:t>eat</a:t>
            </a:r>
            <a:r>
              <a:rPr lang="en-US" sz="1500" dirty="0">
                <a:solidFill>
                  <a:prstClr val="black"/>
                </a:solidFill>
              </a:rPr>
              <a:t> Chinese, </a:t>
            </a:r>
            <a:r>
              <a:rPr lang="en-US" sz="1500" dirty="0">
                <a:solidFill>
                  <a:srgbClr val="FF0000"/>
                </a:solidFill>
              </a:rPr>
              <a:t>we</a:t>
            </a:r>
            <a:r>
              <a:rPr lang="en-US" sz="1500" dirty="0">
                <a:solidFill>
                  <a:prstClr val="black"/>
                </a:solidFill>
              </a:rPr>
              <a:t> </a:t>
            </a:r>
            <a:r>
              <a:rPr lang="en-US" sz="1500" dirty="0">
                <a:solidFill>
                  <a:srgbClr val="1F497D">
                    <a:lumMod val="60000"/>
                    <a:lumOff val="40000"/>
                  </a:srgbClr>
                </a:solidFill>
              </a:rPr>
              <a:t>are</a:t>
            </a:r>
            <a:r>
              <a:rPr lang="en-US" sz="1500" dirty="0">
                <a:solidFill>
                  <a:prstClr val="black"/>
                </a:solidFill>
              </a:rPr>
              <a:t> hungry an hour later.</a:t>
            </a:r>
          </a:p>
          <a:p>
            <a:pPr marL="0" lvl="0" indent="0" algn="ctr">
              <a:buNone/>
            </a:pPr>
            <a:r>
              <a:rPr lang="en-US" sz="1500" dirty="0">
                <a:solidFill>
                  <a:prstClr val="black"/>
                </a:solidFill>
              </a:rPr>
              <a:t>Your </a:t>
            </a:r>
            <a:r>
              <a:rPr lang="en-US" sz="1500" dirty="0">
                <a:solidFill>
                  <a:srgbClr val="FF0000"/>
                </a:solidFill>
              </a:rPr>
              <a:t>sister</a:t>
            </a:r>
            <a:r>
              <a:rPr lang="en-US" sz="1500" dirty="0">
                <a:solidFill>
                  <a:prstClr val="black"/>
                </a:solidFill>
              </a:rPr>
              <a:t> </a:t>
            </a:r>
            <a:r>
              <a:rPr lang="en-US" sz="1500" dirty="0">
                <a:solidFill>
                  <a:srgbClr val="1F497D">
                    <a:lumMod val="60000"/>
                    <a:lumOff val="40000"/>
                  </a:srgbClr>
                </a:solidFill>
              </a:rPr>
              <a:t>is</a:t>
            </a:r>
            <a:r>
              <a:rPr lang="en-US" sz="1500" dirty="0">
                <a:solidFill>
                  <a:prstClr val="black"/>
                </a:solidFill>
              </a:rPr>
              <a:t>n’t </a:t>
            </a:r>
            <a:r>
              <a:rPr lang="en-US" sz="1500" dirty="0">
                <a:solidFill>
                  <a:srgbClr val="1F497D">
                    <a:lumMod val="60000"/>
                    <a:lumOff val="40000"/>
                  </a:srgbClr>
                </a:solidFill>
              </a:rPr>
              <a:t>going</a:t>
            </a:r>
            <a:r>
              <a:rPr lang="en-US" sz="1500" dirty="0">
                <a:solidFill>
                  <a:prstClr val="black"/>
                </a:solidFill>
              </a:rPr>
              <a:t> to believe what </a:t>
            </a:r>
            <a:r>
              <a:rPr lang="en-US" sz="1500" dirty="0">
                <a:solidFill>
                  <a:srgbClr val="FF0000"/>
                </a:solidFill>
              </a:rPr>
              <a:t>you</a:t>
            </a:r>
            <a:r>
              <a:rPr lang="en-US" sz="1500" dirty="0">
                <a:solidFill>
                  <a:prstClr val="black"/>
                </a:solidFill>
              </a:rPr>
              <a:t> </a:t>
            </a:r>
            <a:r>
              <a:rPr lang="en-US" sz="1500" dirty="0">
                <a:solidFill>
                  <a:srgbClr val="1F497D">
                    <a:lumMod val="60000"/>
                    <a:lumOff val="40000"/>
                  </a:srgbClr>
                </a:solidFill>
              </a:rPr>
              <a:t>did</a:t>
            </a:r>
            <a:r>
              <a:rPr lang="en-US" sz="1500" dirty="0">
                <a:solidFill>
                  <a:prstClr val="black"/>
                </a:solidFill>
              </a:rPr>
              <a:t> yesterday.</a:t>
            </a:r>
          </a:p>
          <a:p>
            <a:pPr marL="0" lvl="0" indent="0">
              <a:buNone/>
            </a:pPr>
            <a:endParaRPr lang="en-US" sz="1500" dirty="0">
              <a:solidFill>
                <a:prstClr val="black"/>
              </a:solidFill>
            </a:endParaRPr>
          </a:p>
          <a:p>
            <a:pPr marL="0" lvl="0" indent="0">
              <a:buNone/>
            </a:pPr>
            <a:r>
              <a:rPr lang="en-US" sz="1800" dirty="0">
                <a:solidFill>
                  <a:prstClr val="black"/>
                </a:solidFill>
              </a:rPr>
              <a:t>In all of the sentences above (some of which have more than one subject-verb set), the verb comes right after the subject.  This is how we speak &amp; write most frequently.</a:t>
            </a:r>
          </a:p>
          <a:p>
            <a:pPr marL="0" lvl="0" indent="0">
              <a:buNone/>
            </a:pPr>
            <a:endParaRPr lang="en-US" sz="1100" dirty="0">
              <a:solidFill>
                <a:prstClr val="black"/>
              </a:solidFill>
            </a:endParaRPr>
          </a:p>
          <a:p>
            <a:pPr marL="0" lvl="0" indent="0">
              <a:buNone/>
            </a:pPr>
            <a:r>
              <a:rPr lang="en-US" sz="1800" dirty="0">
                <a:solidFill>
                  <a:prstClr val="black"/>
                </a:solidFill>
              </a:rPr>
              <a:t>However, sometimes there is a phrase between the subject &amp; verb:</a:t>
            </a:r>
          </a:p>
          <a:p>
            <a:pPr marL="0" lvl="0" indent="0">
              <a:buNone/>
            </a:pPr>
            <a:endParaRPr lang="en-US" sz="1800" dirty="0">
              <a:solidFill>
                <a:prstClr val="black"/>
              </a:solidFill>
            </a:endParaRPr>
          </a:p>
          <a:p>
            <a:pPr marL="0" lvl="0" indent="0">
              <a:buNone/>
            </a:pPr>
            <a:r>
              <a:rPr lang="en-US" sz="1800" dirty="0">
                <a:solidFill>
                  <a:prstClr val="black"/>
                </a:solidFill>
              </a:rPr>
              <a:t>The professor in the back of the classroom looking at a long line of fire ants teaches biology.</a:t>
            </a:r>
          </a:p>
          <a:p>
            <a:pPr marL="0" lvl="0" indent="0">
              <a:buNone/>
            </a:pPr>
            <a:endParaRPr lang="en-US" sz="1800" dirty="0">
              <a:solidFill>
                <a:prstClr val="black"/>
              </a:solidFill>
            </a:endParaRPr>
          </a:p>
          <a:p>
            <a:pPr marL="0" lvl="0" indent="0">
              <a:buNone/>
            </a:pPr>
            <a:r>
              <a:rPr lang="en-US" sz="1800" dirty="0">
                <a:solidFill>
                  <a:prstClr val="black"/>
                </a:solidFill>
              </a:rPr>
              <a:t>“Professor” is the subject, &amp; “teaches” is the verb.  But sometimes when there’s a long phrase (or series of phrases, as in this case) that separates the subject from the verb, we get lost &amp; grab the noun that’s closest &amp; make the verb go with that.  That is, “ants” is much closer to “teaches” than “professor” is, &amp; we might mistakenly say “…ants teach” instead of “teaches” (to go with “professor”).  When you have a sentence like this in a paper you’re proofreading, you need to look for the subject &amp; verb &amp; make sure they  go together.</a:t>
            </a:r>
          </a:p>
          <a:p>
            <a:pPr marL="0" indent="0">
              <a:buNone/>
            </a:pP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835847"/>
            <a:ext cx="1019175" cy="1120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1295400"/>
            <a:ext cx="1295400" cy="1088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0450" y="3143250"/>
            <a:ext cx="1695450" cy="113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386618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228600"/>
            <a:ext cx="8610600" cy="6324600"/>
          </a:xfrm>
        </p:spPr>
        <p:txBody>
          <a:bodyPr>
            <a:normAutofit fontScale="85000" lnSpcReduction="10000"/>
          </a:bodyPr>
          <a:lstStyle/>
          <a:p>
            <a:pPr marL="0" indent="0">
              <a:buNone/>
            </a:pPr>
            <a:r>
              <a:rPr lang="en-US" dirty="0"/>
              <a:t>Another problem is that sometimes we put the </a:t>
            </a:r>
            <a:r>
              <a:rPr lang="en-US" dirty="0">
                <a:solidFill>
                  <a:srgbClr val="FF0000"/>
                </a:solidFill>
              </a:rPr>
              <a:t>subject</a:t>
            </a:r>
            <a:r>
              <a:rPr lang="en-US" dirty="0"/>
              <a:t> AFTER the </a:t>
            </a:r>
            <a:r>
              <a:rPr lang="en-US" dirty="0">
                <a:solidFill>
                  <a:srgbClr val="0070C0"/>
                </a:solidFill>
              </a:rPr>
              <a:t>verb</a:t>
            </a:r>
            <a:r>
              <a:rPr lang="en-US" dirty="0"/>
              <a:t>.  Any time we use the phrase “there is (are/was/were),” the </a:t>
            </a:r>
            <a:r>
              <a:rPr lang="en-US" dirty="0">
                <a:solidFill>
                  <a:srgbClr val="FF0000"/>
                </a:solidFill>
              </a:rPr>
              <a:t>subject </a:t>
            </a:r>
            <a:r>
              <a:rPr lang="en-US" dirty="0"/>
              <a:t>follows the </a:t>
            </a:r>
            <a:r>
              <a:rPr lang="en-US" dirty="0">
                <a:solidFill>
                  <a:srgbClr val="0070C0"/>
                </a:solidFill>
              </a:rPr>
              <a:t>verb</a:t>
            </a:r>
            <a:r>
              <a:rPr lang="en-US" dirty="0"/>
              <a:t>:</a:t>
            </a:r>
          </a:p>
          <a:p>
            <a:pPr marL="0" indent="0">
              <a:buNone/>
            </a:pPr>
            <a:endParaRPr lang="en-US" dirty="0"/>
          </a:p>
          <a:p>
            <a:pPr marL="0" indent="0">
              <a:buNone/>
            </a:pPr>
            <a:r>
              <a:rPr lang="en-US" dirty="0"/>
              <a:t>Once upon a time there </a:t>
            </a:r>
            <a:r>
              <a:rPr lang="en-US" dirty="0">
                <a:solidFill>
                  <a:srgbClr val="0070C0"/>
                </a:solidFill>
              </a:rPr>
              <a:t>was</a:t>
            </a:r>
            <a:r>
              <a:rPr lang="en-US" dirty="0"/>
              <a:t> a blonde </a:t>
            </a:r>
            <a:r>
              <a:rPr lang="en-US" dirty="0">
                <a:solidFill>
                  <a:srgbClr val="FF0000"/>
                </a:solidFill>
              </a:rPr>
              <a:t>girl</a:t>
            </a:r>
            <a:r>
              <a:rPr lang="en-US" dirty="0"/>
              <a:t> who lived in the forest.</a:t>
            </a:r>
          </a:p>
          <a:p>
            <a:pPr marL="0" indent="0">
              <a:buNone/>
            </a:pPr>
            <a:endParaRPr lang="en-US" dirty="0">
              <a:solidFill>
                <a:srgbClr val="0070C0"/>
              </a:solidFill>
            </a:endParaRPr>
          </a:p>
          <a:p>
            <a:pPr marL="0" indent="0">
              <a:buNone/>
            </a:pPr>
            <a:r>
              <a:rPr lang="en-US" dirty="0"/>
              <a:t>There </a:t>
            </a:r>
            <a:r>
              <a:rPr lang="en-US" dirty="0">
                <a:solidFill>
                  <a:srgbClr val="0070C0"/>
                </a:solidFill>
              </a:rPr>
              <a:t>were</a:t>
            </a:r>
            <a:r>
              <a:rPr lang="en-US" dirty="0"/>
              <a:t> 3 </a:t>
            </a:r>
            <a:r>
              <a:rPr lang="en-US" dirty="0">
                <a:solidFill>
                  <a:srgbClr val="FF0000"/>
                </a:solidFill>
              </a:rPr>
              <a:t>bears</a:t>
            </a:r>
            <a:r>
              <a:rPr lang="en-US" dirty="0"/>
              <a:t> who also lived in the forest.</a:t>
            </a:r>
          </a:p>
          <a:p>
            <a:pPr marL="0" indent="0">
              <a:buNone/>
            </a:pPr>
            <a:endParaRPr lang="en-US" dirty="0"/>
          </a:p>
          <a:p>
            <a:pPr marL="0" indent="0">
              <a:buNone/>
            </a:pPr>
            <a:r>
              <a:rPr lang="en-US" dirty="0"/>
              <a:t>There are other occasions when we may choose to have the subject follow the verb:</a:t>
            </a:r>
          </a:p>
          <a:p>
            <a:pPr marL="0" indent="0">
              <a:buNone/>
            </a:pPr>
            <a:endParaRPr lang="en-US" dirty="0"/>
          </a:p>
          <a:p>
            <a:pPr marL="0" indent="0">
              <a:buNone/>
            </a:pPr>
            <a:r>
              <a:rPr lang="en-US" dirty="0"/>
              <a:t>In </a:t>
            </a:r>
            <a:r>
              <a:rPr lang="en-US" dirty="0">
                <a:solidFill>
                  <a:srgbClr val="0070C0"/>
                </a:solidFill>
              </a:rPr>
              <a:t>come</a:t>
            </a:r>
            <a:r>
              <a:rPr lang="en-US" dirty="0"/>
              <a:t> the 3 </a:t>
            </a:r>
            <a:r>
              <a:rPr lang="en-US" dirty="0">
                <a:solidFill>
                  <a:srgbClr val="FF0000"/>
                </a:solidFill>
              </a:rPr>
              <a:t>bears</a:t>
            </a:r>
            <a:r>
              <a:rPr lang="en-US" dirty="0"/>
              <a:t>, hungry after their walk.</a:t>
            </a:r>
          </a:p>
          <a:p>
            <a:pPr marL="0" indent="0">
              <a:buNone/>
            </a:pPr>
            <a:r>
              <a:rPr lang="en-US" dirty="0"/>
              <a:t>Near the </a:t>
            </a:r>
            <a:r>
              <a:rPr lang="en-US" dirty="0">
                <a:solidFill>
                  <a:srgbClr val="0070C0"/>
                </a:solidFill>
              </a:rPr>
              <a:t>beach</a:t>
            </a:r>
            <a:r>
              <a:rPr lang="en-US" dirty="0"/>
              <a:t> is a </a:t>
            </a:r>
            <a:r>
              <a:rPr lang="en-US" dirty="0">
                <a:solidFill>
                  <a:srgbClr val="FF0000"/>
                </a:solidFill>
              </a:rPr>
              <a:t>shop</a:t>
            </a:r>
            <a:r>
              <a:rPr lang="en-US" dirty="0"/>
              <a:t> with t-shirts.</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2286000"/>
            <a:ext cx="1390650" cy="1335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800600"/>
            <a:ext cx="1675384" cy="1865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418442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228600"/>
            <a:ext cx="8686800" cy="6096000"/>
          </a:xfrm>
        </p:spPr>
        <p:txBody>
          <a:bodyPr>
            <a:normAutofit fontScale="70000" lnSpcReduction="20000"/>
          </a:bodyPr>
          <a:lstStyle/>
          <a:p>
            <a:pPr marL="0" indent="0">
              <a:buNone/>
            </a:pPr>
            <a:r>
              <a:rPr lang="en-US" dirty="0"/>
              <a:t>Some INDEFINITE PRONOUNS are singular, &amp; some can be singular or plural.</a:t>
            </a:r>
          </a:p>
          <a:p>
            <a:pPr marL="0" indent="0">
              <a:buNone/>
            </a:pPr>
            <a:endParaRPr lang="en-US" dirty="0"/>
          </a:p>
          <a:p>
            <a:pPr marL="0" indent="0">
              <a:buNone/>
            </a:pPr>
            <a:r>
              <a:rPr lang="en-US" dirty="0"/>
              <a:t>“Each,” “either,” &amp; pronouns that end with “-one,” “-body,” and “-thing” are singular:</a:t>
            </a:r>
          </a:p>
          <a:p>
            <a:pPr marL="0" indent="0">
              <a:buNone/>
            </a:pPr>
            <a:endParaRPr lang="en-US" dirty="0"/>
          </a:p>
          <a:p>
            <a:pPr marL="0" indent="0">
              <a:buNone/>
            </a:pPr>
            <a:r>
              <a:rPr lang="en-US" dirty="0"/>
              <a:t>			Everyone is here.</a:t>
            </a:r>
          </a:p>
          <a:p>
            <a:pPr marL="0" indent="0">
              <a:buNone/>
            </a:pPr>
            <a:r>
              <a:rPr lang="en-US" dirty="0"/>
              <a:t>			Nobody wants the licorice.</a:t>
            </a:r>
          </a:p>
          <a:p>
            <a:pPr marL="0" indent="0">
              <a:buNone/>
            </a:pPr>
            <a:r>
              <a:rPr lang="en-US" dirty="0"/>
              <a:t>			Either (option) is fine.</a:t>
            </a:r>
          </a:p>
          <a:p>
            <a:pPr marL="0" indent="0">
              <a:buNone/>
            </a:pPr>
            <a:endParaRPr lang="en-US" dirty="0"/>
          </a:p>
          <a:p>
            <a:pPr marL="0" indent="0">
              <a:buNone/>
            </a:pPr>
            <a:r>
              <a:rPr lang="en-US" dirty="0"/>
              <a:t>In the other cases, you have to decide if the indefinite pronoun is standing for a singular person/object or plural person/object:</a:t>
            </a:r>
          </a:p>
          <a:p>
            <a:pPr marL="0" indent="0">
              <a:buNone/>
            </a:pPr>
            <a:endParaRPr lang="en-US" dirty="0"/>
          </a:p>
          <a:p>
            <a:pPr marL="0" indent="0">
              <a:buNone/>
            </a:pPr>
            <a:r>
              <a:rPr lang="en-US" dirty="0"/>
              <a:t>			Some (children) are smart.</a:t>
            </a:r>
          </a:p>
          <a:p>
            <a:pPr marL="0" indent="0">
              <a:buNone/>
            </a:pPr>
            <a:r>
              <a:rPr lang="en-US" dirty="0"/>
              <a:t>			Some (shampoo) is on the shelf.</a:t>
            </a:r>
          </a:p>
          <a:p>
            <a:pPr marL="0" indent="0">
              <a:buNone/>
            </a:pPr>
            <a:r>
              <a:rPr lang="en-US" dirty="0"/>
              <a:t>			Are any (men) available to help?</a:t>
            </a:r>
          </a:p>
          <a:p>
            <a:pPr marL="0" indent="0">
              <a:buNone/>
            </a:pPr>
            <a:r>
              <a:rPr lang="en-US" dirty="0"/>
              <a:t>			Is any (man) available to help?</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2783070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endParaRPr lang="en-US"/>
          </a:p>
        </p:txBody>
      </p:sp>
      <p:sp>
        <p:nvSpPr>
          <p:cNvPr id="3" name="Content Placeholder 2"/>
          <p:cNvSpPr>
            <a:spLocks noGrp="1"/>
          </p:cNvSpPr>
          <p:nvPr>
            <p:ph idx="1"/>
          </p:nvPr>
        </p:nvSpPr>
        <p:spPr>
          <a:xfrm>
            <a:off x="228600" y="431800"/>
            <a:ext cx="8763000" cy="6400800"/>
          </a:xfrm>
        </p:spPr>
        <p:txBody>
          <a:bodyPr>
            <a:normAutofit fontScale="70000" lnSpcReduction="20000"/>
          </a:bodyPr>
          <a:lstStyle/>
          <a:p>
            <a:pPr marL="0" indent="0" algn="ctr">
              <a:buNone/>
            </a:pPr>
            <a:r>
              <a:rPr lang="en-US" dirty="0"/>
              <a:t>Compound Subjects</a:t>
            </a:r>
          </a:p>
          <a:p>
            <a:pPr marL="0" indent="0">
              <a:buNone/>
            </a:pPr>
            <a:endParaRPr lang="en-US" sz="1700" dirty="0"/>
          </a:p>
          <a:p>
            <a:pPr marL="0" indent="0">
              <a:buNone/>
            </a:pPr>
            <a:r>
              <a:rPr lang="en-US" dirty="0"/>
              <a:t>Compound subjects can be joined by “and” or “or”:</a:t>
            </a:r>
          </a:p>
          <a:p>
            <a:pPr marL="0" indent="0">
              <a:buNone/>
            </a:pPr>
            <a:endParaRPr lang="en-US" dirty="0"/>
          </a:p>
          <a:p>
            <a:pPr marL="0" indent="0">
              <a:buNone/>
            </a:pPr>
            <a:r>
              <a:rPr lang="en-US" dirty="0"/>
              <a:t>		Elisa, Tony, and Robert leave early.</a:t>
            </a:r>
          </a:p>
          <a:p>
            <a:pPr marL="0" indent="0">
              <a:buNone/>
            </a:pPr>
            <a:r>
              <a:rPr lang="en-US" dirty="0"/>
              <a:t>		She and I are friends.</a:t>
            </a:r>
          </a:p>
          <a:p>
            <a:pPr marL="0" indent="0">
              <a:buNone/>
            </a:pPr>
            <a:r>
              <a:rPr lang="en-US" dirty="0"/>
              <a:t>		The book and the pen belong to me.</a:t>
            </a:r>
          </a:p>
          <a:p>
            <a:pPr marL="0" indent="0">
              <a:buNone/>
            </a:pPr>
            <a:endParaRPr lang="en-US" sz="2600" dirty="0"/>
          </a:p>
          <a:p>
            <a:pPr marL="0" indent="0">
              <a:buNone/>
            </a:pPr>
            <a:r>
              <a:rPr lang="en-US" dirty="0"/>
              <a:t>When you combine 2 or more subjects with “and,” the verb HAS to be plural.  But when you combine them with “or,” sometimes it’s singular, &amp; sometimes it’s plural.  It all depends on the subject that’s closest to the verb:</a:t>
            </a:r>
          </a:p>
          <a:p>
            <a:pPr marL="0" indent="0">
              <a:buNone/>
            </a:pPr>
            <a:endParaRPr lang="en-US" sz="2600" dirty="0"/>
          </a:p>
          <a:p>
            <a:pPr marL="0" indent="0" algn="ctr">
              <a:buNone/>
            </a:pPr>
            <a:r>
              <a:rPr lang="en-US" dirty="0"/>
              <a:t>That boy or the girls know the truth.</a:t>
            </a:r>
          </a:p>
          <a:p>
            <a:pPr marL="0" indent="0" algn="ctr">
              <a:buNone/>
            </a:pPr>
            <a:r>
              <a:rPr lang="en-US" dirty="0"/>
              <a:t>BUT</a:t>
            </a:r>
          </a:p>
          <a:p>
            <a:pPr marL="0" indent="0" algn="ctr">
              <a:buNone/>
            </a:pPr>
            <a:r>
              <a:rPr lang="en-US" dirty="0"/>
              <a:t>The girls or that boy knows the truth.</a:t>
            </a:r>
          </a:p>
          <a:p>
            <a:pPr marL="0" indent="0" algn="ctr">
              <a:buNone/>
            </a:pPr>
            <a:endParaRPr lang="en-US" dirty="0"/>
          </a:p>
          <a:p>
            <a:pPr marL="0" indent="0">
              <a:buNone/>
            </a:pPr>
            <a:r>
              <a:rPr lang="en-US" dirty="0"/>
              <a:t>In sentences above, you have a compound subject: boy – girls. In the first one, “girls” is closer to the verb, so the verb must agree with “girls.”  But in the second, “boy” is closer to the verb, so the verb must agree with “boy.”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7055430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685800"/>
            <a:ext cx="8229600" cy="6019800"/>
          </a:xfrm>
        </p:spPr>
        <p:txBody>
          <a:bodyPr>
            <a:normAutofit fontScale="77500" lnSpcReduction="20000"/>
          </a:bodyPr>
          <a:lstStyle/>
          <a:p>
            <a:pPr marL="0" indent="0">
              <a:buNone/>
            </a:pPr>
            <a:r>
              <a:rPr lang="en-US" dirty="0"/>
              <a:t>Sets of conjunctions called </a:t>
            </a:r>
            <a:r>
              <a:rPr lang="en-US" dirty="0">
                <a:solidFill>
                  <a:srgbClr val="FF0000"/>
                </a:solidFill>
              </a:rPr>
              <a:t>CORRELATIVE</a:t>
            </a:r>
            <a:r>
              <a:rPr lang="en-US" dirty="0"/>
              <a:t> </a:t>
            </a:r>
            <a:r>
              <a:rPr lang="en-US" dirty="0">
                <a:solidFill>
                  <a:srgbClr val="FF0000"/>
                </a:solidFill>
              </a:rPr>
              <a:t>CONJUNCTIONS</a:t>
            </a:r>
            <a:r>
              <a:rPr lang="en-US" dirty="0"/>
              <a:t> can also create compound subjects:</a:t>
            </a:r>
          </a:p>
          <a:p>
            <a:pPr marL="0" indent="0">
              <a:buNone/>
            </a:pPr>
            <a:endParaRPr lang="en-US" dirty="0"/>
          </a:p>
          <a:p>
            <a:pPr marL="0" indent="0">
              <a:buNone/>
            </a:pPr>
            <a:r>
              <a:rPr lang="en-US" dirty="0">
                <a:solidFill>
                  <a:srgbClr val="FF0000"/>
                </a:solidFill>
              </a:rPr>
              <a:t>Both</a:t>
            </a:r>
            <a:r>
              <a:rPr lang="en-US" dirty="0"/>
              <a:t> Elizabeth </a:t>
            </a:r>
            <a:r>
              <a:rPr lang="en-US" dirty="0">
                <a:solidFill>
                  <a:srgbClr val="FF0000"/>
                </a:solidFill>
              </a:rPr>
              <a:t>and</a:t>
            </a:r>
            <a:r>
              <a:rPr lang="en-US" dirty="0"/>
              <a:t> her brother are going to the party.</a:t>
            </a:r>
          </a:p>
          <a:p>
            <a:pPr marL="0" indent="0">
              <a:buNone/>
            </a:pPr>
            <a:r>
              <a:rPr lang="en-US" dirty="0">
                <a:solidFill>
                  <a:srgbClr val="FF0000"/>
                </a:solidFill>
              </a:rPr>
              <a:t>Neither</a:t>
            </a:r>
            <a:r>
              <a:rPr lang="en-US" dirty="0"/>
              <a:t> Elizabeth </a:t>
            </a:r>
            <a:r>
              <a:rPr lang="en-US" dirty="0">
                <a:solidFill>
                  <a:srgbClr val="FF0000"/>
                </a:solidFill>
              </a:rPr>
              <a:t>nor</a:t>
            </a:r>
            <a:r>
              <a:rPr lang="en-US" dirty="0"/>
              <a:t> her brother is going to the party.</a:t>
            </a:r>
          </a:p>
          <a:p>
            <a:pPr marL="0" indent="0">
              <a:buNone/>
            </a:pPr>
            <a:r>
              <a:rPr lang="en-US" dirty="0">
                <a:solidFill>
                  <a:srgbClr val="FF0000"/>
                </a:solidFill>
              </a:rPr>
              <a:t>Either</a:t>
            </a:r>
            <a:r>
              <a:rPr lang="en-US" dirty="0"/>
              <a:t> Elizabeth </a:t>
            </a:r>
            <a:r>
              <a:rPr lang="en-US" dirty="0">
                <a:solidFill>
                  <a:srgbClr val="FF0000"/>
                </a:solidFill>
              </a:rPr>
              <a:t>or</a:t>
            </a:r>
            <a:r>
              <a:rPr lang="en-US" dirty="0"/>
              <a:t> her brother is going to the party.</a:t>
            </a:r>
          </a:p>
          <a:p>
            <a:pPr marL="0" indent="0">
              <a:buNone/>
            </a:pPr>
            <a:r>
              <a:rPr lang="en-US" dirty="0">
                <a:solidFill>
                  <a:srgbClr val="FF0000"/>
                </a:solidFill>
              </a:rPr>
              <a:t>Not only </a:t>
            </a:r>
            <a:r>
              <a:rPr lang="en-US" dirty="0"/>
              <a:t>Elizabeth </a:t>
            </a:r>
            <a:r>
              <a:rPr lang="en-US" dirty="0">
                <a:solidFill>
                  <a:srgbClr val="FF0000"/>
                </a:solidFill>
              </a:rPr>
              <a:t>but also </a:t>
            </a:r>
            <a:r>
              <a:rPr lang="en-US" dirty="0"/>
              <a:t>her brother is going to the party.</a:t>
            </a:r>
          </a:p>
          <a:p>
            <a:pPr marL="0" indent="0">
              <a:buNone/>
            </a:pPr>
            <a:endParaRPr lang="en-US" dirty="0"/>
          </a:p>
          <a:p>
            <a:pPr marL="0" indent="0">
              <a:buNone/>
            </a:pPr>
            <a:r>
              <a:rPr lang="en-US" dirty="0"/>
              <a:t>“Both…and” function like, unsurprisingly, “and”: you use a plural verb.</a:t>
            </a:r>
          </a:p>
          <a:p>
            <a:pPr marL="0" indent="0">
              <a:buNone/>
            </a:pPr>
            <a:endParaRPr lang="en-US" dirty="0"/>
          </a:p>
          <a:p>
            <a:pPr marL="0" indent="0">
              <a:buNone/>
            </a:pPr>
            <a:r>
              <a:rPr lang="en-US" dirty="0"/>
              <a:t>The other correlative conjunctions function like “or”: the subject that’s closer to the verb determines whether the verb is singular or plural.  If the subject closer to the verb is singular, the verb is singular; if that subject is plural, the verb is plural.</a:t>
            </a:r>
          </a:p>
        </p:txBody>
      </p:sp>
    </p:spTree>
    <p:extLst>
      <p:ext uri="{BB962C8B-B14F-4D97-AF65-F5344CB8AC3E}">
        <p14:creationId xmlns:p14="http://schemas.microsoft.com/office/powerpoint/2010/main" val="145885980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533400"/>
            <a:ext cx="8839200" cy="6019800"/>
          </a:xfrm>
        </p:spPr>
        <p:txBody>
          <a:bodyPr>
            <a:normAutofit lnSpcReduction="10000"/>
          </a:bodyPr>
          <a:lstStyle/>
          <a:p>
            <a:pPr marL="0" indent="0">
              <a:buNone/>
            </a:pPr>
            <a:r>
              <a:rPr lang="en-US" dirty="0"/>
              <a:t>It’s important to know that only “and, “or,” &amp; the  correlative conjunctions can create compound subjects.  The following sentences do NOT contain compound subjects:</a:t>
            </a:r>
          </a:p>
          <a:p>
            <a:pPr marL="0" indent="0">
              <a:buNone/>
            </a:pPr>
            <a:endParaRPr lang="en-US" dirty="0"/>
          </a:p>
          <a:p>
            <a:pPr marL="0" indent="0" algn="ctr">
              <a:buNone/>
            </a:pPr>
            <a:r>
              <a:rPr lang="en-US" sz="2400" dirty="0"/>
              <a:t>Dr. Smith, together with his partners, operates a successful practice.</a:t>
            </a:r>
          </a:p>
          <a:p>
            <a:pPr marL="0" indent="0" algn="ctr">
              <a:buNone/>
            </a:pPr>
            <a:r>
              <a:rPr lang="en-US" sz="2400" dirty="0"/>
              <a:t>Kate, along with the other cast members, does a great show.</a:t>
            </a:r>
          </a:p>
          <a:p>
            <a:pPr marL="0" indent="0" algn="ctr">
              <a:buNone/>
            </a:pPr>
            <a:r>
              <a:rPr lang="en-US" sz="2400" dirty="0"/>
              <a:t>The book—all 20 chapters—is incredibly boring.</a:t>
            </a:r>
          </a:p>
          <a:p>
            <a:pPr marL="0" indent="0" algn="ctr">
              <a:buNone/>
            </a:pPr>
            <a:endParaRPr lang="en-US" sz="2400" dirty="0"/>
          </a:p>
          <a:p>
            <a:pPr marL="0" indent="0">
              <a:buNone/>
            </a:pPr>
            <a:r>
              <a:rPr lang="en-US" dirty="0"/>
              <a:t>The phrases between commas &amp; dashes are just that: phrases, not part of the subject.  You don’t consider the phrase at all when you’re deciding if the subject is singular or plural.</a:t>
            </a:r>
          </a:p>
        </p:txBody>
      </p:sp>
    </p:spTree>
    <p:extLst>
      <p:ext uri="{BB962C8B-B14F-4D97-AF65-F5344CB8AC3E}">
        <p14:creationId xmlns:p14="http://schemas.microsoft.com/office/powerpoint/2010/main" val="411194768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 y="152400"/>
            <a:ext cx="8229600" cy="6705600"/>
          </a:xfrm>
        </p:spPr>
        <p:txBody>
          <a:bodyPr>
            <a:normAutofit fontScale="62500" lnSpcReduction="20000"/>
          </a:bodyPr>
          <a:lstStyle/>
          <a:p>
            <a:pPr marL="0" indent="0">
              <a:buNone/>
            </a:pPr>
            <a:r>
              <a:rPr lang="en-US" dirty="0"/>
              <a:t>Now comes another problem: collective nouns.</a:t>
            </a:r>
          </a:p>
          <a:p>
            <a:pPr marL="0" indent="0">
              <a:buNone/>
            </a:pPr>
            <a:endParaRPr lang="en-US" sz="2200" dirty="0"/>
          </a:p>
          <a:p>
            <a:pPr marL="0" indent="0">
              <a:buNone/>
            </a:pPr>
            <a:r>
              <a:rPr lang="en-US" dirty="0"/>
              <a:t>A collective noun is a noun that is singular but refers to more than one:</a:t>
            </a:r>
          </a:p>
          <a:p>
            <a:pPr marL="0" indent="0">
              <a:buNone/>
            </a:pPr>
            <a:endParaRPr lang="en-US" sz="2500" dirty="0"/>
          </a:p>
          <a:p>
            <a:pPr marL="0" indent="0">
              <a:buNone/>
            </a:pPr>
            <a:r>
              <a:rPr lang="en-US" dirty="0"/>
              <a:t>group		family		audience</a:t>
            </a:r>
          </a:p>
          <a:p>
            <a:pPr marL="0" indent="0">
              <a:buNone/>
            </a:pPr>
            <a:r>
              <a:rPr lang="en-US" dirty="0"/>
              <a:t>choir		committee	gang</a:t>
            </a:r>
          </a:p>
          <a:p>
            <a:pPr marL="0" indent="0">
              <a:buNone/>
            </a:pPr>
            <a:r>
              <a:rPr lang="en-US" dirty="0"/>
              <a:t>jury		herd		team</a:t>
            </a:r>
          </a:p>
          <a:p>
            <a:pPr marL="0" indent="0">
              <a:buNone/>
            </a:pPr>
            <a:endParaRPr lang="en-US" sz="2500" dirty="0"/>
          </a:p>
          <a:p>
            <a:pPr marL="0" indent="0">
              <a:buNone/>
            </a:pPr>
            <a:r>
              <a:rPr lang="en-US" dirty="0"/>
              <a:t>Normally, these nouns are considered singular:</a:t>
            </a:r>
          </a:p>
          <a:p>
            <a:pPr marL="0" indent="0">
              <a:buNone/>
            </a:pPr>
            <a:endParaRPr lang="en-US" sz="2200" dirty="0"/>
          </a:p>
          <a:p>
            <a:pPr marL="0" indent="0">
              <a:buNone/>
            </a:pPr>
            <a:r>
              <a:rPr lang="en-US" dirty="0"/>
              <a:t>The committee meets on Fridays.</a:t>
            </a:r>
          </a:p>
          <a:p>
            <a:pPr marL="0" indent="0">
              <a:buNone/>
            </a:pPr>
            <a:r>
              <a:rPr lang="en-US" dirty="0"/>
              <a:t>My family lives in Virginia.</a:t>
            </a:r>
          </a:p>
          <a:p>
            <a:pPr marL="0" indent="0">
              <a:buNone/>
            </a:pPr>
            <a:r>
              <a:rPr lang="en-US" dirty="0"/>
              <a:t>My favorite team always wins.</a:t>
            </a:r>
          </a:p>
          <a:p>
            <a:pPr marL="0" indent="0">
              <a:buNone/>
            </a:pPr>
            <a:endParaRPr lang="en-US" sz="2500" dirty="0"/>
          </a:p>
          <a:p>
            <a:pPr marL="0" indent="0">
              <a:buNone/>
            </a:pPr>
            <a:r>
              <a:rPr lang="en-US" dirty="0"/>
              <a:t>According to most current guidelines, collective nouns can take a </a:t>
            </a:r>
          </a:p>
          <a:p>
            <a:pPr marL="0" indent="0">
              <a:buNone/>
            </a:pPr>
            <a:r>
              <a:rPr lang="en-US" dirty="0"/>
              <a:t>plural verb if the members of the group are acting individually:</a:t>
            </a:r>
          </a:p>
          <a:p>
            <a:pPr marL="0" indent="0">
              <a:buNone/>
            </a:pPr>
            <a:endParaRPr lang="en-US" sz="2500" dirty="0"/>
          </a:p>
          <a:p>
            <a:pPr marL="0" indent="0">
              <a:buNone/>
            </a:pPr>
            <a:r>
              <a:rPr lang="en-US" dirty="0"/>
              <a:t>The committee argue at every meeting.</a:t>
            </a:r>
          </a:p>
          <a:p>
            <a:pPr marL="0" indent="0">
              <a:buNone/>
            </a:pPr>
            <a:endParaRPr lang="en-US" sz="2500" dirty="0"/>
          </a:p>
          <a:p>
            <a:pPr marL="0" indent="0">
              <a:buNone/>
            </a:pPr>
            <a:r>
              <a:rPr lang="en-US" dirty="0"/>
              <a:t>What that would mean is that the individual members of the committee are arguing with each other.  You may find it more “comfortable” to actually say,</a:t>
            </a:r>
          </a:p>
          <a:p>
            <a:pPr marL="0" indent="0">
              <a:buNone/>
            </a:pPr>
            <a:endParaRPr lang="en-US" sz="2200" dirty="0"/>
          </a:p>
          <a:p>
            <a:pPr marL="0" indent="0">
              <a:buNone/>
            </a:pPr>
            <a:r>
              <a:rPr lang="en-US" dirty="0"/>
              <a:t>The committee members argue at every meeting.</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198" y="4191000"/>
            <a:ext cx="2209802" cy="1543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10864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3036</TotalTime>
  <Words>1362</Words>
  <Application>Microsoft Office PowerPoint</Application>
  <PresentationFormat>On-screen Show (4:3)</PresentationFormat>
  <Paragraphs>171</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Office Theme</vt:lpstr>
      <vt:lpstr>Subject – Verb Agreement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Exercises </vt:lpstr>
    </vt:vector>
  </TitlesOfParts>
  <Company>Gordon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Subject – Verb Agreement</dc:title>
  <dc:creator>Karen Guffey</dc:creator>
  <cp:lastModifiedBy>Karen Guffey</cp:lastModifiedBy>
  <cp:revision>47</cp:revision>
  <dcterms:created xsi:type="dcterms:W3CDTF">2014-07-19T21:46:47Z</dcterms:created>
  <dcterms:modified xsi:type="dcterms:W3CDTF">2016-09-15T04:54:19Z</dcterms:modified>
</cp:coreProperties>
</file>